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0"/>
  </p:notesMasterIdLst>
  <p:sldIdLst>
    <p:sldId id="256" r:id="rId2"/>
    <p:sldId id="406" r:id="rId3"/>
    <p:sldId id="365" r:id="rId4"/>
    <p:sldId id="265" r:id="rId5"/>
    <p:sldId id="257" r:id="rId6"/>
    <p:sldId id="266" r:id="rId7"/>
    <p:sldId id="267" r:id="rId8"/>
    <p:sldId id="268" r:id="rId9"/>
    <p:sldId id="270" r:id="rId10"/>
    <p:sldId id="274" r:id="rId11"/>
    <p:sldId id="402" r:id="rId12"/>
    <p:sldId id="403" r:id="rId13"/>
    <p:sldId id="259" r:id="rId14"/>
    <p:sldId id="405" r:id="rId15"/>
    <p:sldId id="404" r:id="rId16"/>
    <p:sldId id="258" r:id="rId17"/>
    <p:sldId id="401" r:id="rId18"/>
    <p:sldId id="353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268"/>
            <p14:sldId id="270"/>
            <p14:sldId id="274"/>
          </p14:sldIdLst>
        </p14:section>
        <p14:section name="UI(사용자 인터페이스)" id="{E56F9886-BA4A-43E5-BE15-B16F3172927E}">
          <p14:sldIdLst>
            <p14:sldId id="402"/>
            <p14:sldId id="403"/>
            <p14:sldId id="259"/>
            <p14:sldId id="405"/>
            <p14:sldId id="404"/>
            <p14:sldId id="258"/>
            <p14:sldId id="401"/>
            <p14:sldId id="353"/>
          </p14:sldIdLst>
        </p14:section>
        <p14:section name="UX(사용자 경험)" id="{62765F93-8A1E-4B87-8230-672BD69267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3" autoAdjust="0"/>
    <p:restoredTop sz="92890" autoAdjust="0"/>
  </p:normalViewPr>
  <p:slideViewPr>
    <p:cSldViewPr snapToGrid="0" showGuides="1">
      <p:cViewPr>
        <p:scale>
          <a:sx n="100" d="100"/>
          <a:sy n="100" d="100"/>
        </p:scale>
        <p:origin x="204" y="34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1761834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70715" y="1274545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417734" y="1235761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570715" y="3950137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1073881" y="404104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920901" y="1307160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67533" y="136545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4425766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711390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110C7-09B5-4CC5-A2CA-A790D7BED0B3}"/>
              </a:ext>
            </a:extLst>
          </p:cNvPr>
          <p:cNvSpPr txBox="1"/>
          <p:nvPr/>
        </p:nvSpPr>
        <p:spPr>
          <a:xfrm>
            <a:off x="570715" y="3627364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유저의 이동 조작 방향에 따라 조이스틱 </a:t>
            </a:r>
            <a:r>
              <a:rPr lang="en-US" altLang="ko-KR" sz="1000" dirty="0"/>
              <a:t>Ui</a:t>
            </a:r>
            <a:r>
              <a:rPr lang="ko-KR" altLang="en-US" sz="1000" dirty="0"/>
              <a:t>가 따라 움직이는 형태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7987D-EABB-4144-BBA1-8A78C550C2B0}"/>
              </a:ext>
            </a:extLst>
          </p:cNvPr>
          <p:cNvSpPr txBox="1"/>
          <p:nvPr/>
        </p:nvSpPr>
        <p:spPr>
          <a:xfrm>
            <a:off x="6417734" y="3703916"/>
            <a:ext cx="40062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유저가 조작을 시작하는 지점을 기준으로 이동 조작을 인식하는 형태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44219-B026-4EEB-A813-959AD0411DE7}"/>
              </a:ext>
            </a:extLst>
          </p:cNvPr>
          <p:cNvSpPr txBox="1"/>
          <p:nvPr/>
        </p:nvSpPr>
        <p:spPr>
          <a:xfrm>
            <a:off x="570715" y="6329223"/>
            <a:ext cx="5030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고정된 </a:t>
            </a:r>
            <a:r>
              <a:rPr lang="en-US" altLang="ko-KR" sz="1000" dirty="0"/>
              <a:t>Ui</a:t>
            </a:r>
            <a:r>
              <a:rPr lang="ko-KR" altLang="en-US" sz="1000" dirty="0"/>
              <a:t>가 표시되고 그 지점을 유저가 직접 터치 조작을 활용해 이동 조작을 하는 방식</a:t>
            </a:r>
          </a:p>
        </p:txBody>
      </p:sp>
      <p:pic>
        <p:nvPicPr>
          <p:cNvPr id="19" name="그림 1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35B34AA-6EEC-4FB4-82FA-8F6B93CD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096000" y="4408953"/>
            <a:ext cx="496818" cy="458815"/>
          </a:xfrm>
          <a:prstGeom prst="rect">
            <a:avLst/>
          </a:prstGeom>
        </p:spPr>
      </p:pic>
      <p:pic>
        <p:nvPicPr>
          <p:cNvPr id="20" name="그림 19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2CB8B166-0B02-49F7-89A6-C65248E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848535" y="4408952"/>
            <a:ext cx="485777" cy="458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FB44F4-BBBB-4EB4-85A4-9DAEB2BE3229}"/>
              </a:ext>
            </a:extLst>
          </p:cNvPr>
          <p:cNvSpPr txBox="1"/>
          <p:nvPr/>
        </p:nvSpPr>
        <p:spPr>
          <a:xfrm>
            <a:off x="6096000" y="4963208"/>
            <a:ext cx="5368506" cy="1026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동적</a:t>
            </a:r>
            <a:r>
              <a:rPr lang="en-US" altLang="ko-KR" sz="1400" dirty="0"/>
              <a:t>, </a:t>
            </a:r>
            <a:r>
              <a:rPr lang="ko-KR" altLang="en-US" sz="1400" dirty="0"/>
              <a:t>추적형 조이스틱의 경우 유저가 조작을 하지 않았을 때 화면에 </a:t>
            </a:r>
            <a:r>
              <a:rPr lang="en-US" altLang="ko-KR" sz="1400" dirty="0"/>
              <a:t>UI </a:t>
            </a:r>
            <a:r>
              <a:rPr lang="ko-KR" altLang="en-US" sz="1400" dirty="0"/>
              <a:t>표시가 되지 않음으로 화면 정보를 유저가 얻기 좀 더 쉬워지는 경향이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982A2-1DBE-4C2A-BA19-5CC90B0D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레이어 구조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B0299F6-ED4A-4F0B-AA6B-891B1D85E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42122"/>
              </p:ext>
            </p:extLst>
          </p:nvPr>
        </p:nvGraphicFramePr>
        <p:xfrm>
          <a:off x="4183811" y="1255103"/>
          <a:ext cx="7623560" cy="2159999"/>
        </p:xfrm>
        <a:graphic>
          <a:graphicData uri="http://schemas.openxmlformats.org/drawingml/2006/table">
            <a:tbl>
              <a:tblPr/>
              <a:tblGrid>
                <a:gridCol w="500333">
                  <a:extLst>
                    <a:ext uri="{9D8B030D-6E8A-4147-A177-3AD203B41FA5}">
                      <a16:colId xmlns:a16="http://schemas.microsoft.com/office/drawing/2014/main" val="3074638593"/>
                    </a:ext>
                  </a:extLst>
                </a:gridCol>
                <a:gridCol w="1207698">
                  <a:extLst>
                    <a:ext uri="{9D8B030D-6E8A-4147-A177-3AD203B41FA5}">
                      <a16:colId xmlns:a16="http://schemas.microsoft.com/office/drawing/2014/main" val="437163289"/>
                    </a:ext>
                  </a:extLst>
                </a:gridCol>
                <a:gridCol w="5915529">
                  <a:extLst>
                    <a:ext uri="{9D8B030D-6E8A-4147-A177-3AD203B41FA5}">
                      <a16:colId xmlns:a16="http://schemas.microsoft.com/office/drawing/2014/main" val="4147755892"/>
                    </a:ext>
                  </a:extLst>
                </a:gridCol>
              </a:tblGrid>
              <a:tr h="35341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01731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013576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681216"/>
                  </a:ext>
                </a:extLst>
              </a:tr>
              <a:tr h="62383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br>
                        <a:rPr lang="en-US" altLang="ko-KR" sz="1000" b="0" i="0" u="none" strike="noStrike" dirty="0">
                          <a:effectLst/>
                          <a:latin typeface="돋움"/>
                        </a:rPr>
                      </a:b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884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624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F7CDDD5-93DA-407A-BEA2-5CE6D2C1A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84520"/>
              </p:ext>
            </p:extLst>
          </p:nvPr>
        </p:nvGraphicFramePr>
        <p:xfrm>
          <a:off x="4183811" y="3462039"/>
          <a:ext cx="7623560" cy="2983600"/>
        </p:xfrm>
        <a:graphic>
          <a:graphicData uri="http://schemas.openxmlformats.org/drawingml/2006/table">
            <a:tbl>
              <a:tblPr/>
              <a:tblGrid>
                <a:gridCol w="485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3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5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</a:t>
                      </a:r>
                      <a:b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번호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유저가 플레이 하는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각 페이지 이동을 위한 버튼들 정렬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캐릭터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장비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상점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공지 사항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 정보 혹은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같은 종류의 페이지로 이동 되는 버튼을 모은 팝업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업데이트 예정이나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~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레벨에 해금 되는 콘텐츠 등에 적용 하여 버튼이나 콘텐츠의 정보를 알림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Play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와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Mob(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몬스터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등이 지정된 애니메이션에 따라 움직임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보유 스킬의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쿨타임이나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정보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Mob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상단 부분에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바가 따라다님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설정 버튼을 눌렀을 때 나오는 팝업이나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튜토리얼이나 대화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등의 메시지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팝업이 떠 있을 때 게임은 일시정지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서버와 접속이 불안정 하거나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점검 등의 사유를 출력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4C03F25A-A9C3-4C09-B8E3-D4F37FB4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8" y="1326390"/>
            <a:ext cx="3730172" cy="48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982A2-1DBE-4C2A-BA19-5CC90B0D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레이어 구조</a:t>
            </a:r>
          </a:p>
        </p:txBody>
      </p:sp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5EE181D2-E37E-467B-A47E-90EEE9443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59" y="7188201"/>
            <a:ext cx="2565814" cy="1472340"/>
          </a:xfr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66778245-9B4F-46B3-AD5B-5E39BEE42C5F}"/>
              </a:ext>
            </a:extLst>
          </p:cNvPr>
          <p:cNvGrpSpPr/>
          <p:nvPr/>
        </p:nvGrpSpPr>
        <p:grpSpPr>
          <a:xfrm>
            <a:off x="12964685" y="-547800"/>
            <a:ext cx="5106113" cy="2856136"/>
            <a:chOff x="6589285" y="1545837"/>
            <a:chExt cx="5106113" cy="2856136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D5EB764A-8E20-4172-9771-BBC7899BC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362" y="1545838"/>
              <a:ext cx="5079036" cy="2856134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66F530-85A0-4C06-83FB-23E3F81605E7}"/>
                </a:ext>
              </a:extLst>
            </p:cNvPr>
            <p:cNvGrpSpPr/>
            <p:nvPr/>
          </p:nvGrpSpPr>
          <p:grpSpPr>
            <a:xfrm>
              <a:off x="6590962" y="1545838"/>
              <a:ext cx="5088297" cy="2856135"/>
              <a:chOff x="-8626888" y="4868099"/>
              <a:chExt cx="5088297" cy="285613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17E415D-0512-464C-A5E6-8A503D399E7B}"/>
                  </a:ext>
                </a:extLst>
              </p:cNvPr>
              <p:cNvSpPr/>
              <p:nvPr/>
            </p:nvSpPr>
            <p:spPr>
              <a:xfrm>
                <a:off x="-8617629" y="4868099"/>
                <a:ext cx="5079038" cy="2856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7385BC1-87CE-40BE-9355-1DD5103C4A55}"/>
                  </a:ext>
                </a:extLst>
              </p:cNvPr>
              <p:cNvSpPr/>
              <p:nvPr/>
            </p:nvSpPr>
            <p:spPr>
              <a:xfrm>
                <a:off x="-8617629" y="4868099"/>
                <a:ext cx="476031" cy="46530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/>
                  <a:t>초상화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DE1699C-E1C6-4DFE-881C-864D2CC92A27}"/>
                  </a:ext>
                </a:extLst>
              </p:cNvPr>
              <p:cNvSpPr/>
              <p:nvPr/>
            </p:nvSpPr>
            <p:spPr>
              <a:xfrm>
                <a:off x="-8141598" y="4960302"/>
                <a:ext cx="1106430" cy="18011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체력</a:t>
                </a:r>
                <a:endParaRPr lang="ko-KR" altLang="en-US" dirty="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DB9415F7-6FEC-47F5-BCB8-9CBF1A512A3B}"/>
                  </a:ext>
                </a:extLst>
              </p:cNvPr>
              <p:cNvSpPr/>
              <p:nvPr/>
            </p:nvSpPr>
            <p:spPr>
              <a:xfrm>
                <a:off x="-8141598" y="5191881"/>
                <a:ext cx="128655" cy="9005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6FF826BE-6616-4E23-8EFE-EF799BAC0E33}"/>
                  </a:ext>
                </a:extLst>
              </p:cNvPr>
              <p:cNvSpPr/>
              <p:nvPr/>
            </p:nvSpPr>
            <p:spPr>
              <a:xfrm>
                <a:off x="-8000086" y="5191881"/>
                <a:ext cx="128655" cy="9005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50B1FE6-09BC-48DC-BFBF-2EAC37F94A7A}"/>
                  </a:ext>
                </a:extLst>
              </p:cNvPr>
              <p:cNvSpPr/>
              <p:nvPr/>
            </p:nvSpPr>
            <p:spPr>
              <a:xfrm>
                <a:off x="-7858574" y="5191881"/>
                <a:ext cx="128655" cy="9005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C7AA0E9-E795-4B7E-B001-D35904B5F911}"/>
                  </a:ext>
                </a:extLst>
              </p:cNvPr>
              <p:cNvSpPr/>
              <p:nvPr/>
            </p:nvSpPr>
            <p:spPr>
              <a:xfrm>
                <a:off x="-7717062" y="5191881"/>
                <a:ext cx="128655" cy="9005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7603764-CD7F-46F4-B55D-0E470FB4786D}"/>
                  </a:ext>
                </a:extLst>
              </p:cNvPr>
              <p:cNvSpPr/>
              <p:nvPr/>
            </p:nvSpPr>
            <p:spPr>
              <a:xfrm>
                <a:off x="-4577863" y="4960302"/>
                <a:ext cx="919882" cy="32163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유저 편의 기능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CD16EF-68D0-45F3-BC2F-E9FDE4303278}"/>
                  </a:ext>
                </a:extLst>
              </p:cNvPr>
              <p:cNvSpPr/>
              <p:nvPr/>
            </p:nvSpPr>
            <p:spPr>
              <a:xfrm>
                <a:off x="-4577863" y="6722201"/>
                <a:ext cx="1039272" cy="100203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공격동작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7C58BE8-37D5-47BC-B99B-133475797775}"/>
                  </a:ext>
                </a:extLst>
              </p:cNvPr>
              <p:cNvSpPr/>
              <p:nvPr/>
            </p:nvSpPr>
            <p:spPr>
              <a:xfrm>
                <a:off x="-8626888" y="6722201"/>
                <a:ext cx="1039272" cy="100203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이동 조작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B95F42E-F186-41B5-9E8E-B2976AC51FD0}"/>
                </a:ext>
              </a:extLst>
            </p:cNvPr>
            <p:cNvGrpSpPr/>
            <p:nvPr/>
          </p:nvGrpSpPr>
          <p:grpSpPr>
            <a:xfrm>
              <a:off x="6590962" y="1545837"/>
              <a:ext cx="5079038" cy="2856135"/>
              <a:chOff x="-8531839" y="8745152"/>
              <a:chExt cx="5079038" cy="2856135"/>
            </a:xfrm>
          </p:grpSpPr>
          <p:pic>
            <p:nvPicPr>
              <p:cNvPr id="19" name="내용 개체 틀 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78F69603-E089-46C2-96C4-B75F4BB53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371173" y="9157181"/>
                <a:ext cx="2757705" cy="2176462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10AB297-1E02-40E1-84E2-AB8C59CF1EC7}"/>
                  </a:ext>
                </a:extLst>
              </p:cNvPr>
              <p:cNvSpPr/>
              <p:nvPr/>
            </p:nvSpPr>
            <p:spPr>
              <a:xfrm>
                <a:off x="-8531839" y="8745152"/>
                <a:ext cx="5079038" cy="2856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197B74F-43EC-455D-BF75-76390B6213BD}"/>
                </a:ext>
              </a:extLst>
            </p:cNvPr>
            <p:cNvGrpSpPr/>
            <p:nvPr/>
          </p:nvGrpSpPr>
          <p:grpSpPr>
            <a:xfrm>
              <a:off x="6589285" y="1545837"/>
              <a:ext cx="5079038" cy="2856135"/>
              <a:chOff x="-9910692" y="-1856768"/>
              <a:chExt cx="5079038" cy="285613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13D8B6E-140F-4359-BB79-9F4A938CAA65}"/>
                  </a:ext>
                </a:extLst>
              </p:cNvPr>
              <p:cNvSpPr/>
              <p:nvPr/>
            </p:nvSpPr>
            <p:spPr>
              <a:xfrm>
                <a:off x="-9910692" y="-1856768"/>
                <a:ext cx="5079038" cy="28561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3C1FED1-D3D5-4655-ACB9-C54209E64357}"/>
                  </a:ext>
                </a:extLst>
              </p:cNvPr>
              <p:cNvSpPr/>
              <p:nvPr/>
            </p:nvSpPr>
            <p:spPr>
              <a:xfrm>
                <a:off x="-9910692" y="-980240"/>
                <a:ext cx="5079038" cy="11392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상태 메시지</a:t>
                </a: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91DEB993-82B3-474F-A636-D267F9BCD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40" y="7218393"/>
            <a:ext cx="2565814" cy="14407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0C47966-F2DF-4F34-860A-1B3153552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59" y="8655050"/>
            <a:ext cx="2568888" cy="145652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53DC197-E4E5-4247-B8CA-07BA69B3B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63" y="8665378"/>
            <a:ext cx="2565814" cy="14565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BBACECE-9249-4831-A3BF-2D502A97A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810" y="11047442"/>
            <a:ext cx="5114987" cy="2865368"/>
          </a:xfrm>
          <a:prstGeom prst="rect">
            <a:avLst/>
          </a:prstGeom>
        </p:spPr>
      </p:pic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B0299F6-ED4A-4F0B-AA6B-891B1D85E256}"/>
              </a:ext>
            </a:extLst>
          </p:cNvPr>
          <p:cNvGraphicFramePr>
            <a:graphicFrameLocks noGrp="1"/>
          </p:cNvGraphicFramePr>
          <p:nvPr/>
        </p:nvGraphicFramePr>
        <p:xfrm>
          <a:off x="5072367" y="1627776"/>
          <a:ext cx="4597583" cy="1429083"/>
        </p:xfrm>
        <a:graphic>
          <a:graphicData uri="http://schemas.openxmlformats.org/drawingml/2006/table">
            <a:tbl>
              <a:tblPr/>
              <a:tblGrid>
                <a:gridCol w="384811">
                  <a:extLst>
                    <a:ext uri="{9D8B030D-6E8A-4147-A177-3AD203B41FA5}">
                      <a16:colId xmlns:a16="http://schemas.microsoft.com/office/drawing/2014/main" val="3074638593"/>
                    </a:ext>
                  </a:extLst>
                </a:gridCol>
                <a:gridCol w="1310706">
                  <a:extLst>
                    <a:ext uri="{9D8B030D-6E8A-4147-A177-3AD203B41FA5}">
                      <a16:colId xmlns:a16="http://schemas.microsoft.com/office/drawing/2014/main" val="437163289"/>
                    </a:ext>
                  </a:extLst>
                </a:gridCol>
                <a:gridCol w="2902066">
                  <a:extLst>
                    <a:ext uri="{9D8B030D-6E8A-4147-A177-3AD203B41FA5}">
                      <a16:colId xmlns:a16="http://schemas.microsoft.com/office/drawing/2014/main" val="4147755892"/>
                    </a:ext>
                  </a:extLst>
                </a:gridCol>
              </a:tblGrid>
              <a:tr h="3150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01731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씬 마다 출력 되는 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013576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681216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닫기 버튼이 있는 일회성 창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8845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메시지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5~10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나타났다 사라지는 메시지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624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F7CDDD5-93DA-407A-BEA2-5CE6D2C1A35A}"/>
              </a:ext>
            </a:extLst>
          </p:cNvPr>
          <p:cNvGraphicFramePr>
            <a:graphicFrameLocks noGrp="1"/>
          </p:cNvGraphicFramePr>
          <p:nvPr/>
        </p:nvGraphicFramePr>
        <p:xfrm>
          <a:off x="3708421" y="3202937"/>
          <a:ext cx="8124351" cy="2983600"/>
        </p:xfrm>
        <a:graphic>
          <a:graphicData uri="http://schemas.openxmlformats.org/drawingml/2006/table">
            <a:tbl>
              <a:tblPr/>
              <a:tblGrid>
                <a:gridCol w="482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4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5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</a:t>
                      </a:r>
                      <a:b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페이지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번호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지정된 배경 이미지와 유저가 지정한 대표 캐릭터의 애니메이션 중 무작위로 재생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각 페이지 이동을 위한 버튼들 정렬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캐릭터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장비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상점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공지 사항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 정보 혹은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같은 종류의 페이지로 이동 되는 버튼을 모은 팝업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업데이트 예정이나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~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레벨에 해금 되는 콘텐츠 등에 적용 하여 버튼이나 콘텐츠의 정보를 알림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Play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와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Mob(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몬스터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등이 지정된 애니메이션에 따라 움직임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보유 스킬의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쿨타임이나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정보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Mob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상단 부분에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바가 따라다님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설정 버튼을 눌렀을 때 나오는 팝업이나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튜토리얼이나 대화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등의 메시지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팝업이 떠 있을 때 게임은 일시정지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서버와 접속이 불안정 하거나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점검 등의 사유를 출력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</a:tbl>
          </a:graphicData>
        </a:graphic>
      </p:graphicFrame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92D9BAE3-BC9C-4CE2-A270-5795CC7C9E8B}"/>
              </a:ext>
            </a:extLst>
          </p:cNvPr>
          <p:cNvSpPr/>
          <p:nvPr/>
        </p:nvSpPr>
        <p:spPr>
          <a:xfrm>
            <a:off x="1873980" y="9971826"/>
            <a:ext cx="971550" cy="1266069"/>
          </a:xfrm>
          <a:prstGeom prst="downArrow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시점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C03F25A-A9C3-4C09-B8E3-D4F37FB4E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1729391"/>
            <a:ext cx="3148034" cy="41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14898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7507004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Loding_M_Char_01~08.png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각 단어의 시작은 대문자로 시작하며 줄임말 인 경우 모두 대문자로  표시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번호는 두자리수로 표현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파생 이미지 또는 상태가 없는 경우 번호와 상태를 표기하지 않아도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EB36531-7410-497F-A1F9-0E84C13A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60490" r="87652" b="25854"/>
          <a:stretch/>
        </p:blipFill>
        <p:spPr>
          <a:xfrm>
            <a:off x="10118452" y="2857103"/>
            <a:ext cx="448574" cy="34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994F15-E082-4463-852F-A1BB48D6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25206" r="24996" b="37463"/>
          <a:stretch/>
        </p:blipFill>
        <p:spPr>
          <a:xfrm>
            <a:off x="9612839" y="3331814"/>
            <a:ext cx="1459799" cy="528728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26390117-7074-4C5D-B70F-55AA135FD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22821"/>
              </p:ext>
            </p:extLst>
          </p:nvPr>
        </p:nvGraphicFramePr>
        <p:xfrm>
          <a:off x="-4390344" y="1406143"/>
          <a:ext cx="3315600" cy="1651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200">
                  <a:extLst>
                    <a:ext uri="{9D8B030D-6E8A-4147-A177-3AD203B41FA5}">
                      <a16:colId xmlns:a16="http://schemas.microsoft.com/office/drawing/2014/main" val="1619460204"/>
                    </a:ext>
                  </a:extLst>
                </a:gridCol>
                <a:gridCol w="1105200">
                  <a:extLst>
                    <a:ext uri="{9D8B030D-6E8A-4147-A177-3AD203B41FA5}">
                      <a16:colId xmlns:a16="http://schemas.microsoft.com/office/drawing/2014/main" val="2878399397"/>
                    </a:ext>
                  </a:extLst>
                </a:gridCol>
                <a:gridCol w="1105200">
                  <a:extLst>
                    <a:ext uri="{9D8B030D-6E8A-4147-A177-3AD203B41FA5}">
                      <a16:colId xmlns:a16="http://schemas.microsoft.com/office/drawing/2014/main" val="1312966200"/>
                    </a:ext>
                  </a:extLst>
                </a:gridCol>
              </a:tblGrid>
              <a:tr h="550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61929"/>
                  </a:ext>
                </a:extLst>
              </a:tr>
              <a:tr h="550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82839"/>
                  </a:ext>
                </a:extLst>
              </a:tr>
              <a:tr h="550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5466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2153B6D-159D-46FE-AE96-BAA17494A79F}"/>
              </a:ext>
            </a:extLst>
          </p:cNvPr>
          <p:cNvGrpSpPr/>
          <p:nvPr/>
        </p:nvGrpSpPr>
        <p:grpSpPr>
          <a:xfrm>
            <a:off x="3375716" y="1307814"/>
            <a:ext cx="2356866" cy="1118349"/>
            <a:chOff x="1414777" y="4199835"/>
            <a:chExt cx="3631358" cy="17231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7AE21E-5169-4816-B85B-D1A3EBBC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205" y="4235569"/>
              <a:ext cx="3315599" cy="1651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CE9A7-523F-4481-9B3E-EA99AF281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" b="86857" l="29429" r="70286">
                          <a14:foregroundMark x1="45429" y1="2571" x2="45429" y2="2571"/>
                          <a14:foregroundMark x1="39286" y1="2286" x2="66000" y2="2429"/>
                          <a14:foregroundMark x1="66857" y1="2000" x2="69857" y2="4714"/>
                          <a14:foregroundMark x1="69857" y1="5143" x2="69571" y2="81857"/>
                          <a14:foregroundMark x1="69286" y1="82000" x2="54571" y2="84714"/>
                          <a14:foregroundMark x1="53571" y1="84714" x2="32143" y2="83714"/>
                          <a14:foregroundMark x1="32143" y1="83714" x2="30571" y2="76000"/>
                          <a14:foregroundMark x1="30571" y1="76000" x2="30571" y2="10571"/>
                          <a14:foregroundMark x1="30000" y1="13571" x2="30143" y2="38714"/>
                          <a14:foregroundMark x1="69571" y1="82000" x2="67857" y2="84429"/>
                          <a14:foregroundMark x1="68286" y1="84000" x2="65714" y2="85571"/>
                          <a14:foregroundMark x1="65714" y1="85571" x2="31571" y2="84714"/>
                          <a14:foregroundMark x1="31571" y1="84714" x2="30143" y2="81714"/>
                          <a14:foregroundMark x1="68714" y1="1714" x2="64857" y2="3000"/>
                          <a14:foregroundMark x1="65143" y1="1286" x2="56857" y2="2571"/>
                          <a14:foregroundMark x1="69571" y1="2571" x2="68143" y2="714"/>
                          <a14:foregroundMark x1="68143" y1="714" x2="66857" y2="0"/>
                          <a14:foregroundMark x1="32571" y1="571" x2="30429" y2="2000"/>
                          <a14:foregroundMark x1="30286" y1="2143" x2="29429" y2="4286"/>
                          <a14:backgroundMark x1="55000" y1="19571" x2="45714" y2="21286"/>
                          <a14:backgroundMark x1="44286" y1="22714" x2="45857" y2="31429"/>
                          <a14:backgroundMark x1="55429" y1="20143" x2="57429" y2="25143"/>
                          <a14:backgroundMark x1="58143" y1="25714" x2="58000" y2="33000"/>
                          <a14:backgroundMark x1="57714" y1="33286" x2="54143" y2="37857"/>
                          <a14:backgroundMark x1="54143" y1="37857" x2="60857" y2="42000"/>
                          <a14:backgroundMark x1="61000" y1="42000" x2="62571" y2="44143"/>
                          <a14:backgroundMark x1="62571" y1="44143" x2="62857" y2="47857"/>
                          <a14:backgroundMark x1="62857" y1="47857" x2="37143" y2="49000"/>
                          <a14:backgroundMark x1="37143" y1="49000" x2="37000" y2="43429"/>
                          <a14:backgroundMark x1="37000" y1="43429" x2="44000" y2="38571"/>
                          <a14:backgroundMark x1="44000" y1="38571" x2="43714" y2="33000"/>
                          <a14:backgroundMark x1="43714" y1="33000" x2="40714" y2="29857"/>
                          <a14:backgroundMark x1="40714" y1="29857" x2="41714" y2="26429"/>
                          <a14:backgroundMark x1="41714" y1="25571" x2="45143" y2="16714"/>
                          <a14:backgroundMark x1="45143" y1="16714" x2="54143" y2="18000"/>
                          <a14:backgroundMark x1="54143" y1="18000" x2="55000" y2="19429"/>
                          <a14:backgroundMark x1="63286" y1="60571" x2="52714" y2="58143"/>
                          <a14:backgroundMark x1="52571" y1="58429" x2="51429" y2="67714"/>
                          <a14:backgroundMark x1="51571" y1="67714" x2="51571" y2="67714"/>
                          <a14:backgroundMark x1="51714" y1="67714" x2="60143" y2="71000"/>
                          <a14:backgroundMark x1="60143" y1="71000" x2="63143" y2="60429"/>
                          <a14:backgroundMark x1="49143" y1="63714" x2="42571" y2="59286"/>
                          <a14:backgroundMark x1="42571" y1="59286" x2="36571" y2="62571"/>
                          <a14:backgroundMark x1="36571" y1="62571" x2="39429" y2="69429"/>
                          <a14:backgroundMark x1="39714" y1="69429" x2="45000" y2="69571"/>
                          <a14:backgroundMark x1="45143" y1="69571" x2="48857" y2="63429"/>
                          <a14:backgroundMark x1="56857" y1="19714" x2="58571" y2="22857"/>
                          <a14:backgroundMark x1="58571" y1="22857" x2="56714" y2="25143"/>
                          <a14:backgroundMark x1="56571" y1="19429" x2="53857" y2="19571"/>
                        </a14:backgroundRemoval>
                      </a14:imgEffect>
                    </a14:imgLayer>
                  </a14:imgProps>
                </a:ext>
              </a:extLst>
            </a:blip>
            <a:srcRect l="29300" r="29448" b="13260"/>
            <a:stretch/>
          </p:blipFill>
          <p:spPr>
            <a:xfrm rot="16200000">
              <a:off x="2368904" y="3245708"/>
              <a:ext cx="1723104" cy="3631358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ED27856-4531-46A0-8DDE-B6AD4540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-3605645" y="416284"/>
            <a:ext cx="1723104" cy="3631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EDB032-A717-496A-BC02-63B057F04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5" y="1319160"/>
            <a:ext cx="2314996" cy="1107003"/>
          </a:xfrm>
          <a:prstGeom prst="rect">
            <a:avLst/>
          </a:prstGeom>
        </p:spPr>
      </p:pic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363883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btn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on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메인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Main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off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진행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Play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종료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조이스틱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Joy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40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ED2A69-067D-4A30-99AD-89EBF437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2" y="1613192"/>
            <a:ext cx="7929884" cy="3835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AC1C87-7C03-4061-AE90-F56D1B28E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7" y="1281186"/>
            <a:ext cx="660616" cy="19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0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54B589-94A4-4D42-AFD2-824AA452C717}"/>
              </a:ext>
            </a:extLst>
          </p:cNvPr>
          <p:cNvSpPr/>
          <p:nvPr/>
        </p:nvSpPr>
        <p:spPr>
          <a:xfrm>
            <a:off x="345010" y="181441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" name="모서리가 둥근 사각형 설명선 15">
            <a:extLst>
              <a:ext uri="{FF2B5EF4-FFF2-40B4-BE49-F238E27FC236}">
                <a16:creationId xmlns:a16="http://schemas.microsoft.com/office/drawing/2014/main" id="{2AA5013F-4FEF-4F0E-AB70-719BCD8AD2B9}"/>
              </a:ext>
            </a:extLst>
          </p:cNvPr>
          <p:cNvSpPr/>
          <p:nvPr/>
        </p:nvSpPr>
        <p:spPr>
          <a:xfrm>
            <a:off x="396419" y="3516384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C37F8-CE4B-4A7C-8471-13842C825AA3}"/>
              </a:ext>
            </a:extLst>
          </p:cNvPr>
          <p:cNvSpPr/>
          <p:nvPr/>
        </p:nvSpPr>
        <p:spPr>
          <a:xfrm>
            <a:off x="380491" y="24697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7AC76BF2-10DA-4553-8390-7ED047ACEF86}"/>
              </a:ext>
            </a:extLst>
          </p:cNvPr>
          <p:cNvSpPr/>
          <p:nvPr/>
        </p:nvSpPr>
        <p:spPr>
          <a:xfrm>
            <a:off x="396419" y="313598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E293-08C9-44A1-BB17-89F833FC96A2}"/>
              </a:ext>
            </a:extLst>
          </p:cNvPr>
          <p:cNvSpPr/>
          <p:nvPr/>
        </p:nvSpPr>
        <p:spPr>
          <a:xfrm>
            <a:off x="351112" y="214571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2A3F83-700A-4E30-A94A-23DA8C04328D}"/>
              </a:ext>
            </a:extLst>
          </p:cNvPr>
          <p:cNvSpPr/>
          <p:nvPr/>
        </p:nvSpPr>
        <p:spPr>
          <a:xfrm>
            <a:off x="380960" y="281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2" name="모서리가 둥근 직사각형 23">
            <a:extLst>
              <a:ext uri="{FF2B5EF4-FFF2-40B4-BE49-F238E27FC236}">
                <a16:creationId xmlns:a16="http://schemas.microsoft.com/office/drawing/2014/main" id="{19CA1291-1887-4A50-B821-9D3E36F451F7}"/>
              </a:ext>
            </a:extLst>
          </p:cNvPr>
          <p:cNvSpPr/>
          <p:nvPr/>
        </p:nvSpPr>
        <p:spPr>
          <a:xfrm>
            <a:off x="304768" y="1347669"/>
            <a:ext cx="868570" cy="2645605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48F3EA-4CDE-4A7D-B8C2-9FD93863ED6E}"/>
              </a:ext>
            </a:extLst>
          </p:cNvPr>
          <p:cNvSpPr/>
          <p:nvPr/>
        </p:nvSpPr>
        <p:spPr>
          <a:xfrm>
            <a:off x="337283" y="1449900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C27B5-7E39-48A1-B4BB-30208BCF05DF}"/>
              </a:ext>
            </a:extLst>
          </p:cNvPr>
          <p:cNvSpPr/>
          <p:nvPr/>
        </p:nvSpPr>
        <p:spPr>
          <a:xfrm>
            <a:off x="12202767" y="49010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FD969-CD1D-4730-BC1C-F93006546FF9}"/>
              </a:ext>
            </a:extLst>
          </p:cNvPr>
          <p:cNvSpPr/>
          <p:nvPr/>
        </p:nvSpPr>
        <p:spPr>
          <a:xfrm>
            <a:off x="14300323" y="4901039"/>
            <a:ext cx="86341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A137F-A716-464C-8C13-188E4D05E9CB}"/>
              </a:ext>
            </a:extLst>
          </p:cNvPr>
          <p:cNvSpPr/>
          <p:nvPr/>
        </p:nvSpPr>
        <p:spPr>
          <a:xfrm>
            <a:off x="13285616" y="49010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FC63CE-4AD6-4EA0-B176-397450F48BF6}"/>
              </a:ext>
            </a:extLst>
          </p:cNvPr>
          <p:cNvCxnSpPr>
            <a:endCxn id="16" idx="0"/>
          </p:cNvCxnSpPr>
          <p:nvPr/>
        </p:nvCxnSpPr>
        <p:spPr>
          <a:xfrm>
            <a:off x="13735241" y="4668418"/>
            <a:ext cx="0" cy="2326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245E18-9E3C-4B14-A064-9F205B955DB9}"/>
              </a:ext>
            </a:extLst>
          </p:cNvPr>
          <p:cNvCxnSpPr>
            <a:stCxn id="16" idx="2"/>
          </p:cNvCxnSpPr>
          <p:nvPr/>
        </p:nvCxnSpPr>
        <p:spPr>
          <a:xfrm>
            <a:off x="13735241" y="5129462"/>
            <a:ext cx="0" cy="30876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A71477-FB6C-49BB-AE94-B8209755C54C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13102016" y="5015250"/>
            <a:ext cx="18360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7A5A34-ED96-45A1-ACFB-1929798ADEE6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14184865" y="5015250"/>
            <a:ext cx="115458" cy="126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53693-DDBC-4C77-8E7D-B1086C442361}"/>
              </a:ext>
            </a:extLst>
          </p:cNvPr>
          <p:cNvSpPr/>
          <p:nvPr/>
        </p:nvSpPr>
        <p:spPr>
          <a:xfrm>
            <a:off x="11140860" y="4901039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영웅관리</a:t>
            </a:r>
          </a:p>
        </p:txBody>
      </p:sp>
      <p:cxnSp>
        <p:nvCxnSpPr>
          <p:cNvPr id="24" name="꺾인 연결선 48">
            <a:extLst>
              <a:ext uri="{FF2B5EF4-FFF2-40B4-BE49-F238E27FC236}">
                <a16:creationId xmlns:a16="http://schemas.microsoft.com/office/drawing/2014/main" id="{74A939BF-3134-499F-B51D-88CA3F7D45BC}"/>
              </a:ext>
            </a:extLst>
          </p:cNvPr>
          <p:cNvCxnSpPr>
            <a:stCxn id="16" idx="2"/>
            <a:endCxn id="23" idx="2"/>
          </p:cNvCxnSpPr>
          <p:nvPr/>
        </p:nvCxnSpPr>
        <p:spPr>
          <a:xfrm rot="5400000">
            <a:off x="12659606" y="4053827"/>
            <a:ext cx="10152" cy="2151269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5C5C40-CE5C-44D6-BA38-79821998095A}"/>
              </a:ext>
            </a:extLst>
          </p:cNvPr>
          <p:cNvSpPr/>
          <p:nvPr/>
        </p:nvSpPr>
        <p:spPr>
          <a:xfrm>
            <a:off x="11226947" y="5438485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D99703-A359-4136-A635-0B63935ACBED}"/>
              </a:ext>
            </a:extLst>
          </p:cNvPr>
          <p:cNvSpPr/>
          <p:nvPr/>
        </p:nvSpPr>
        <p:spPr>
          <a:xfrm>
            <a:off x="11226947" y="5609802"/>
            <a:ext cx="4682662" cy="188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7CF32A-24D6-4000-AD68-1BFA6C9AC78C}"/>
              </a:ext>
            </a:extLst>
          </p:cNvPr>
          <p:cNvSpPr/>
          <p:nvPr/>
        </p:nvSpPr>
        <p:spPr>
          <a:xfrm>
            <a:off x="1425896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96F279-F7B6-48EB-BFE6-788982F78121}"/>
              </a:ext>
            </a:extLst>
          </p:cNvPr>
          <p:cNvSpPr/>
          <p:nvPr/>
        </p:nvSpPr>
        <p:spPr>
          <a:xfrm>
            <a:off x="1471945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AE05CC-CDB4-4456-B14F-E75B7C544A05}"/>
              </a:ext>
            </a:extLst>
          </p:cNvPr>
          <p:cNvSpPr/>
          <p:nvPr/>
        </p:nvSpPr>
        <p:spPr>
          <a:xfrm>
            <a:off x="1517994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068C65-B9DB-4772-90C5-C5C70ED6E72B}"/>
              </a:ext>
            </a:extLst>
          </p:cNvPr>
          <p:cNvSpPr/>
          <p:nvPr/>
        </p:nvSpPr>
        <p:spPr>
          <a:xfrm>
            <a:off x="15214049" y="5438485"/>
            <a:ext cx="342634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FED43-15E6-4508-8F36-6F4273B47F40}"/>
              </a:ext>
            </a:extLst>
          </p:cNvPr>
          <p:cNvSpPr/>
          <p:nvPr/>
        </p:nvSpPr>
        <p:spPr>
          <a:xfrm>
            <a:off x="14928521" y="543848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4EDBD2-3945-4576-A62D-DB689675A395}"/>
              </a:ext>
            </a:extLst>
          </p:cNvPr>
          <p:cNvSpPr/>
          <p:nvPr/>
        </p:nvSpPr>
        <p:spPr>
          <a:xfrm>
            <a:off x="14300359" y="5438486"/>
            <a:ext cx="62293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BC9694-5AD1-4B32-910F-1B7A0C659DEB}"/>
              </a:ext>
            </a:extLst>
          </p:cNvPr>
          <p:cNvSpPr/>
          <p:nvPr/>
        </p:nvSpPr>
        <p:spPr>
          <a:xfrm>
            <a:off x="14129042" y="543848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9F10FA-A5D6-4A55-A92A-7C61F025900E}"/>
              </a:ext>
            </a:extLst>
          </p:cNvPr>
          <p:cNvSpPr/>
          <p:nvPr/>
        </p:nvSpPr>
        <p:spPr>
          <a:xfrm>
            <a:off x="12301880" y="5438485"/>
            <a:ext cx="62293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열쇠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B6EBC-47D9-4F10-B0C3-C8E0BBF805A3}"/>
              </a:ext>
            </a:extLst>
          </p:cNvPr>
          <p:cNvSpPr/>
          <p:nvPr/>
        </p:nvSpPr>
        <p:spPr>
          <a:xfrm>
            <a:off x="12924811" y="543848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282D11-9AAC-4A7B-B3B2-2E8DB293B26E}"/>
              </a:ext>
            </a:extLst>
          </p:cNvPr>
          <p:cNvSpPr/>
          <p:nvPr/>
        </p:nvSpPr>
        <p:spPr>
          <a:xfrm>
            <a:off x="13094761" y="5438486"/>
            <a:ext cx="103428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44ACA5-D857-41AA-A736-76FA3B367D01}"/>
              </a:ext>
            </a:extLst>
          </p:cNvPr>
          <p:cNvSpPr/>
          <p:nvPr/>
        </p:nvSpPr>
        <p:spPr>
          <a:xfrm>
            <a:off x="12130563" y="698144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C0809-368B-4AAA-8A30-DCB60B68534D}"/>
              </a:ext>
            </a:extLst>
          </p:cNvPr>
          <p:cNvSpPr/>
          <p:nvPr/>
        </p:nvSpPr>
        <p:spPr>
          <a:xfrm>
            <a:off x="12303247" y="658196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2D3CC-82B6-49A9-A6D8-0D11DDF69A74}"/>
              </a:ext>
            </a:extLst>
          </p:cNvPr>
          <p:cNvSpPr/>
          <p:nvPr/>
        </p:nvSpPr>
        <p:spPr>
          <a:xfrm>
            <a:off x="12988565" y="663770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FC74B8-76BF-4DC9-A174-546188AEBE6F}"/>
              </a:ext>
            </a:extLst>
          </p:cNvPr>
          <p:cNvSpPr/>
          <p:nvPr/>
        </p:nvSpPr>
        <p:spPr>
          <a:xfrm>
            <a:off x="12706176" y="641064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AD59A-33F2-4CEB-9146-A2E90635E849}"/>
              </a:ext>
            </a:extLst>
          </p:cNvPr>
          <p:cNvSpPr/>
          <p:nvPr/>
        </p:nvSpPr>
        <p:spPr>
          <a:xfrm>
            <a:off x="13218810" y="704382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024701-5B0C-4E29-88ED-267D31A5D6FB}"/>
              </a:ext>
            </a:extLst>
          </p:cNvPr>
          <p:cNvSpPr/>
          <p:nvPr/>
        </p:nvSpPr>
        <p:spPr>
          <a:xfrm>
            <a:off x="13621739" y="687113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023DEB-67DF-4F3E-BA2F-18E43E7A17F3}"/>
              </a:ext>
            </a:extLst>
          </p:cNvPr>
          <p:cNvSpPr/>
          <p:nvPr/>
        </p:nvSpPr>
        <p:spPr>
          <a:xfrm>
            <a:off x="13851984" y="6468209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2735F6-B467-4C31-819C-107775421459}"/>
              </a:ext>
            </a:extLst>
          </p:cNvPr>
          <p:cNvSpPr/>
          <p:nvPr/>
        </p:nvSpPr>
        <p:spPr>
          <a:xfrm>
            <a:off x="14254913" y="6351720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8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64DBF5-17E1-47CE-91E6-7489DC38977A}"/>
              </a:ext>
            </a:extLst>
          </p:cNvPr>
          <p:cNvSpPr/>
          <p:nvPr/>
        </p:nvSpPr>
        <p:spPr>
          <a:xfrm>
            <a:off x="14604332" y="6525771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정오각형 70">
            <a:extLst>
              <a:ext uri="{FF2B5EF4-FFF2-40B4-BE49-F238E27FC236}">
                <a16:creationId xmlns:a16="http://schemas.microsoft.com/office/drawing/2014/main" id="{E7FDEF4D-458D-40CF-A648-6A4C731E1368}"/>
              </a:ext>
            </a:extLst>
          </p:cNvPr>
          <p:cNvSpPr/>
          <p:nvPr/>
        </p:nvSpPr>
        <p:spPr>
          <a:xfrm rot="10800000">
            <a:off x="14356566" y="5466589"/>
            <a:ext cx="115110" cy="115110"/>
          </a:xfrm>
          <a:prstGeom prst="pentagon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4F76E1-B25A-4389-9863-C55224D368C9}"/>
              </a:ext>
            </a:extLst>
          </p:cNvPr>
          <p:cNvSpPr/>
          <p:nvPr/>
        </p:nvSpPr>
        <p:spPr>
          <a:xfrm>
            <a:off x="13096128" y="5466589"/>
            <a:ext cx="115110" cy="1151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8" name="갈매기형 수장 72">
            <a:extLst>
              <a:ext uri="{FF2B5EF4-FFF2-40B4-BE49-F238E27FC236}">
                <a16:creationId xmlns:a16="http://schemas.microsoft.com/office/drawing/2014/main" id="{3137DFF9-70AE-41BB-A57F-9EEF1AE86B6F}"/>
              </a:ext>
            </a:extLst>
          </p:cNvPr>
          <p:cNvSpPr/>
          <p:nvPr/>
        </p:nvSpPr>
        <p:spPr>
          <a:xfrm>
            <a:off x="15245510" y="641201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9" name="갈매기형 수장 73">
            <a:extLst>
              <a:ext uri="{FF2B5EF4-FFF2-40B4-BE49-F238E27FC236}">
                <a16:creationId xmlns:a16="http://schemas.microsoft.com/office/drawing/2014/main" id="{2DCFF458-73F8-4C63-A303-407C1796B54B}"/>
              </a:ext>
            </a:extLst>
          </p:cNvPr>
          <p:cNvSpPr/>
          <p:nvPr/>
        </p:nvSpPr>
        <p:spPr>
          <a:xfrm rot="10800000">
            <a:off x="11558855" y="641201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1F6B838-E6E0-41FE-A27E-C36973A79F5F}"/>
              </a:ext>
            </a:extLst>
          </p:cNvPr>
          <p:cNvSpPr/>
          <p:nvPr/>
        </p:nvSpPr>
        <p:spPr>
          <a:xfrm>
            <a:off x="11553583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Quest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95ECAF-048C-4B99-891E-FBE6698FAE83}"/>
              </a:ext>
            </a:extLst>
          </p:cNvPr>
          <p:cNvSpPr/>
          <p:nvPr/>
        </p:nvSpPr>
        <p:spPr>
          <a:xfrm>
            <a:off x="10114552" y="666980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던전플레이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52" name="꺾인 연결선 45">
            <a:extLst>
              <a:ext uri="{FF2B5EF4-FFF2-40B4-BE49-F238E27FC236}">
                <a16:creationId xmlns:a16="http://schemas.microsoft.com/office/drawing/2014/main" id="{F1E5F729-C0A9-428C-A6E1-7A5BA413B48F}"/>
              </a:ext>
            </a:extLst>
          </p:cNvPr>
          <p:cNvCxnSpPr>
            <a:stCxn id="37" idx="1"/>
            <a:endCxn id="51" idx="2"/>
          </p:cNvCxnSpPr>
          <p:nvPr/>
        </p:nvCxnSpPr>
        <p:spPr>
          <a:xfrm rot="10800000">
            <a:off x="10564176" y="6898226"/>
            <a:ext cx="1566387" cy="16887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77">
            <a:extLst>
              <a:ext uri="{FF2B5EF4-FFF2-40B4-BE49-F238E27FC236}">
                <a16:creationId xmlns:a16="http://schemas.microsoft.com/office/drawing/2014/main" id="{5B5D4CC3-9EB4-4F19-97FB-D5FB6DD12559}"/>
              </a:ext>
            </a:extLst>
          </p:cNvPr>
          <p:cNvSpPr/>
          <p:nvPr/>
        </p:nvSpPr>
        <p:spPr>
          <a:xfrm>
            <a:off x="10146903" y="6311473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B256A5F-8BDA-4B1D-AF3C-20F59D9E1A38}"/>
              </a:ext>
            </a:extLst>
          </p:cNvPr>
          <p:cNvCxnSpPr>
            <a:stCxn id="51" idx="0"/>
            <a:endCxn id="53" idx="2"/>
          </p:cNvCxnSpPr>
          <p:nvPr/>
        </p:nvCxnSpPr>
        <p:spPr>
          <a:xfrm flipV="1">
            <a:off x="10564176" y="6539896"/>
            <a:ext cx="0" cy="12990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47AB9-C6A2-4D85-A844-972A682BD746}"/>
              </a:ext>
            </a:extLst>
          </p:cNvPr>
          <p:cNvSpPr/>
          <p:nvPr/>
        </p:nvSpPr>
        <p:spPr>
          <a:xfrm>
            <a:off x="11236268" y="5422280"/>
            <a:ext cx="67594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주둔지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554B41-5CCD-46C4-BB7E-5F127A2A9698}"/>
              </a:ext>
            </a:extLst>
          </p:cNvPr>
          <p:cNvSpPr/>
          <p:nvPr/>
        </p:nvSpPr>
        <p:spPr>
          <a:xfrm>
            <a:off x="1201407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7BE7CB-CA1C-424E-9906-18D732359929}"/>
              </a:ext>
            </a:extLst>
          </p:cNvPr>
          <p:cNvSpPr/>
          <p:nvPr/>
        </p:nvSpPr>
        <p:spPr>
          <a:xfrm>
            <a:off x="1247456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아레나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4E3F4C-A3CF-4BD6-90EF-213F0574C0CD}"/>
              </a:ext>
            </a:extLst>
          </p:cNvPr>
          <p:cNvSpPr/>
          <p:nvPr/>
        </p:nvSpPr>
        <p:spPr>
          <a:xfrm>
            <a:off x="12935915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랭킹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BBC380-E760-413F-AEC8-6612D93138A7}"/>
              </a:ext>
            </a:extLst>
          </p:cNvPr>
          <p:cNvGrpSpPr/>
          <p:nvPr/>
        </p:nvGrpSpPr>
        <p:grpSpPr>
          <a:xfrm>
            <a:off x="14822382" y="6984894"/>
            <a:ext cx="258404" cy="183887"/>
            <a:chOff x="6995180" y="4149112"/>
            <a:chExt cx="323258" cy="23003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0934FF3-C370-45A3-96A8-E1A738E3FCE9}"/>
                </a:ext>
              </a:extLst>
            </p:cNvPr>
            <p:cNvSpPr/>
            <p:nvPr/>
          </p:nvSpPr>
          <p:spPr>
            <a:xfrm>
              <a:off x="7032136" y="4149112"/>
              <a:ext cx="216000" cy="21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808FA88-4403-41DD-BCD3-C5F9095C0E3B}"/>
                </a:ext>
              </a:extLst>
            </p:cNvPr>
            <p:cNvSpPr/>
            <p:nvPr/>
          </p:nvSpPr>
          <p:spPr>
            <a:xfrm>
              <a:off x="6995180" y="4167389"/>
              <a:ext cx="323258" cy="211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060ED57-E9E4-48EA-B7D6-29781714448E}"/>
              </a:ext>
            </a:extLst>
          </p:cNvPr>
          <p:cNvCxnSpPr>
            <a:stCxn id="53" idx="3"/>
          </p:cNvCxnSpPr>
          <p:nvPr/>
        </p:nvCxnSpPr>
        <p:spPr>
          <a:xfrm>
            <a:off x="10981449" y="6425684"/>
            <a:ext cx="25481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:a16="http://schemas.microsoft.com/office/drawing/2014/main" id="{E8EE553B-FB87-47AC-8168-57A5A6DA630E}"/>
              </a:ext>
            </a:extLst>
          </p:cNvPr>
          <p:cNvSpPr/>
          <p:nvPr/>
        </p:nvSpPr>
        <p:spPr>
          <a:xfrm>
            <a:off x="10114551" y="7694158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sp>
        <p:nvSpPr>
          <p:cNvPr id="62" name="모서리가 둥근 직사각형 88">
            <a:extLst>
              <a:ext uri="{FF2B5EF4-FFF2-40B4-BE49-F238E27FC236}">
                <a16:creationId xmlns:a16="http://schemas.microsoft.com/office/drawing/2014/main" id="{7DF317F3-B413-4EA8-BD55-BB0E0F0B9BD0}"/>
              </a:ext>
            </a:extLst>
          </p:cNvPr>
          <p:cNvSpPr/>
          <p:nvPr/>
        </p:nvSpPr>
        <p:spPr>
          <a:xfrm>
            <a:off x="12833622" y="8233034"/>
            <a:ext cx="60432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랭킹 팝업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D50D7E-4BC0-47E1-A99A-A22E7E7F4685}"/>
              </a:ext>
            </a:extLst>
          </p:cNvPr>
          <p:cNvSpPr/>
          <p:nvPr/>
        </p:nvSpPr>
        <p:spPr>
          <a:xfrm>
            <a:off x="14070338" y="8233034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AECAD-8B9D-4BA4-8376-A4F5FF180621}"/>
              </a:ext>
            </a:extLst>
          </p:cNvPr>
          <p:cNvSpPr/>
          <p:nvPr/>
        </p:nvSpPr>
        <p:spPr>
          <a:xfrm>
            <a:off x="15249826" y="823303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 관리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4B9B73C-66B9-4760-89A1-11CC855FADAF}"/>
              </a:ext>
            </a:extLst>
          </p:cNvPr>
          <p:cNvSpPr/>
          <p:nvPr/>
        </p:nvSpPr>
        <p:spPr>
          <a:xfrm>
            <a:off x="16008551" y="7694158"/>
            <a:ext cx="63310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775D407-EF37-499B-B5BA-4EBCF387236E}"/>
              </a:ext>
            </a:extLst>
          </p:cNvPr>
          <p:cNvSpPr/>
          <p:nvPr/>
        </p:nvSpPr>
        <p:spPr>
          <a:xfrm>
            <a:off x="11438518" y="8233034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E54341-E908-46AE-9FE4-9EDC9B311397}"/>
              </a:ext>
            </a:extLst>
          </p:cNvPr>
          <p:cNvSpPr/>
          <p:nvPr/>
        </p:nvSpPr>
        <p:spPr>
          <a:xfrm>
            <a:off x="13050177" y="5946704"/>
            <a:ext cx="103428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이름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58F12F7-8BE3-4839-AFED-BB1A0AA2DBE9}"/>
              </a:ext>
            </a:extLst>
          </p:cNvPr>
          <p:cNvCxnSpPr>
            <a:stCxn id="50" idx="1"/>
            <a:endCxn id="61" idx="3"/>
          </p:cNvCxnSpPr>
          <p:nvPr/>
        </p:nvCxnSpPr>
        <p:spPr>
          <a:xfrm flipH="1">
            <a:off x="10949097" y="7808370"/>
            <a:ext cx="60448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A9B4A12-D109-42EF-A5A8-77D0EB6FF2F0}"/>
              </a:ext>
            </a:extLst>
          </p:cNvPr>
          <p:cNvCxnSpPr>
            <a:stCxn id="58" idx="2"/>
            <a:endCxn id="62" idx="0"/>
          </p:cNvCxnSpPr>
          <p:nvPr/>
        </p:nvCxnSpPr>
        <p:spPr>
          <a:xfrm>
            <a:off x="13135785" y="8008239"/>
            <a:ext cx="0" cy="2247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45">
            <a:extLst>
              <a:ext uri="{FF2B5EF4-FFF2-40B4-BE49-F238E27FC236}">
                <a16:creationId xmlns:a16="http://schemas.microsoft.com/office/drawing/2014/main" id="{CBBADB3E-4667-4836-B8B7-606BA14BA3DB}"/>
              </a:ext>
            </a:extLst>
          </p:cNvPr>
          <p:cNvCxnSpPr>
            <a:stCxn id="62" idx="3"/>
            <a:endCxn id="25" idx="2"/>
          </p:cNvCxnSpPr>
          <p:nvPr/>
        </p:nvCxnSpPr>
        <p:spPr>
          <a:xfrm flipV="1">
            <a:off x="13437948" y="8065345"/>
            <a:ext cx="130331" cy="2819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45">
            <a:extLst>
              <a:ext uri="{FF2B5EF4-FFF2-40B4-BE49-F238E27FC236}">
                <a16:creationId xmlns:a16="http://schemas.microsoft.com/office/drawing/2014/main" id="{3DB0E27C-B7D2-4563-A80C-4C55EB33CEB7}"/>
              </a:ext>
            </a:extLst>
          </p:cNvPr>
          <p:cNvCxnSpPr>
            <a:stCxn id="66" idx="2"/>
            <a:endCxn id="25" idx="2"/>
          </p:cNvCxnSpPr>
          <p:nvPr/>
        </p:nvCxnSpPr>
        <p:spPr>
          <a:xfrm rot="5400000" flipH="1" flipV="1">
            <a:off x="12434841" y="7328019"/>
            <a:ext cx="396112" cy="1870763"/>
          </a:xfrm>
          <a:prstGeom prst="bentConnector3">
            <a:avLst>
              <a:gd name="adj1" fmla="val -46133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701606D-25EB-4246-BB71-262A2D38AE98}"/>
              </a:ext>
            </a:extLst>
          </p:cNvPr>
          <p:cNvSpPr/>
          <p:nvPr/>
        </p:nvSpPr>
        <p:spPr>
          <a:xfrm>
            <a:off x="11558854" y="7025511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Quest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E53DDF83-9075-4753-A8A4-210211983C01}"/>
              </a:ext>
            </a:extLst>
          </p:cNvPr>
          <p:cNvCxnSpPr>
            <a:stCxn id="56" idx="2"/>
            <a:endCxn id="66" idx="3"/>
          </p:cNvCxnSpPr>
          <p:nvPr/>
        </p:nvCxnSpPr>
        <p:spPr>
          <a:xfrm rot="5400000">
            <a:off x="11915725" y="8049027"/>
            <a:ext cx="339006" cy="25743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45">
            <a:extLst>
              <a:ext uri="{FF2B5EF4-FFF2-40B4-BE49-F238E27FC236}">
                <a16:creationId xmlns:a16="http://schemas.microsoft.com/office/drawing/2014/main" id="{4E5D4246-0640-40AF-AF8F-B871EA7D552E}"/>
              </a:ext>
            </a:extLst>
          </p:cNvPr>
          <p:cNvCxnSpPr>
            <a:stCxn id="61" idx="0"/>
          </p:cNvCxnSpPr>
          <p:nvPr/>
        </p:nvCxnSpPr>
        <p:spPr>
          <a:xfrm rot="5400000" flipH="1" flipV="1">
            <a:off x="10676462" y="7119280"/>
            <a:ext cx="430240" cy="7195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7303E0-9244-49B8-BF16-256411175C5B}"/>
              </a:ext>
            </a:extLst>
          </p:cNvPr>
          <p:cNvCxnSpPr>
            <a:stCxn id="27" idx="2"/>
            <a:endCxn id="63" idx="0"/>
          </p:cNvCxnSpPr>
          <p:nvPr/>
        </p:nvCxnSpPr>
        <p:spPr>
          <a:xfrm>
            <a:off x="14458834" y="8008239"/>
            <a:ext cx="0" cy="2247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805151B-D3AC-4F1B-A4C2-331B9E23F313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15579684" y="7808370"/>
            <a:ext cx="42886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E26729-279A-41FA-BB45-BAE27E5849B3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15290786" y="5343905"/>
            <a:ext cx="188433" cy="72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07217591-EEC5-4052-BC32-890CD8CFDEE4}"/>
              </a:ext>
            </a:extLst>
          </p:cNvPr>
          <p:cNvCxnSpPr>
            <a:stCxn id="28" idx="2"/>
            <a:endCxn id="64" idx="1"/>
          </p:cNvCxnSpPr>
          <p:nvPr/>
        </p:nvCxnSpPr>
        <p:spPr>
          <a:xfrm rot="16200000" flipH="1">
            <a:off x="14915071" y="8012491"/>
            <a:ext cx="339006" cy="33050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B6D76EAD-3257-496E-B1A7-BB485E33316E}"/>
              </a:ext>
            </a:extLst>
          </p:cNvPr>
          <p:cNvCxnSpPr>
            <a:stCxn id="63" idx="2"/>
            <a:endCxn id="25" idx="2"/>
          </p:cNvCxnSpPr>
          <p:nvPr/>
        </p:nvCxnSpPr>
        <p:spPr>
          <a:xfrm rot="5400000" flipH="1">
            <a:off x="13815500" y="7818124"/>
            <a:ext cx="396112" cy="890555"/>
          </a:xfrm>
          <a:prstGeom prst="bentConnector3">
            <a:avLst>
              <a:gd name="adj1" fmla="val -46133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45">
            <a:extLst>
              <a:ext uri="{FF2B5EF4-FFF2-40B4-BE49-F238E27FC236}">
                <a16:creationId xmlns:a16="http://schemas.microsoft.com/office/drawing/2014/main" id="{4B64F61E-2FA7-429E-B358-ECE3B8B9BF55}"/>
              </a:ext>
            </a:extLst>
          </p:cNvPr>
          <p:cNvCxnSpPr>
            <a:stCxn id="64" idx="3"/>
            <a:endCxn id="26" idx="3"/>
          </p:cNvCxnSpPr>
          <p:nvPr/>
        </p:nvCxnSpPr>
        <p:spPr>
          <a:xfrm flipH="1" flipV="1">
            <a:off x="15909610" y="6553447"/>
            <a:ext cx="239464" cy="1793799"/>
          </a:xfrm>
          <a:prstGeom prst="bentConnector3">
            <a:avLst>
              <a:gd name="adj1" fmla="val -26708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45">
            <a:extLst>
              <a:ext uri="{FF2B5EF4-FFF2-40B4-BE49-F238E27FC236}">
                <a16:creationId xmlns:a16="http://schemas.microsoft.com/office/drawing/2014/main" id="{65C762A5-E4BC-404B-8E03-B7E0A0E452C4}"/>
              </a:ext>
            </a:extLst>
          </p:cNvPr>
          <p:cNvCxnSpPr>
            <a:stCxn id="65" idx="0"/>
            <a:endCxn id="26" idx="3"/>
          </p:cNvCxnSpPr>
          <p:nvPr/>
        </p:nvCxnSpPr>
        <p:spPr>
          <a:xfrm rot="16200000" flipV="1">
            <a:off x="15547002" y="6916056"/>
            <a:ext cx="1140712" cy="41549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108">
            <a:extLst>
              <a:ext uri="{FF2B5EF4-FFF2-40B4-BE49-F238E27FC236}">
                <a16:creationId xmlns:a16="http://schemas.microsoft.com/office/drawing/2014/main" id="{E35CD361-B223-465A-A5A1-64DC8B190229}"/>
              </a:ext>
            </a:extLst>
          </p:cNvPr>
          <p:cNvSpPr/>
          <p:nvPr/>
        </p:nvSpPr>
        <p:spPr>
          <a:xfrm>
            <a:off x="15236053" y="5021629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F0B95FE5-FBBC-4B4B-BD68-2D88D9F0511D}"/>
              </a:ext>
            </a:extLst>
          </p:cNvPr>
          <p:cNvGrpSpPr/>
          <p:nvPr/>
        </p:nvGrpSpPr>
        <p:grpSpPr>
          <a:xfrm>
            <a:off x="12669029" y="76131"/>
            <a:ext cx="7244946" cy="3497908"/>
            <a:chOff x="451507" y="1449900"/>
            <a:chExt cx="7244946" cy="349790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A5BBFA-57CC-40B6-B7A2-39AB457EB0F7}"/>
                </a:ext>
              </a:extLst>
            </p:cNvPr>
            <p:cNvSpPr/>
            <p:nvPr/>
          </p:nvSpPr>
          <p:spPr>
            <a:xfrm>
              <a:off x="2058809" y="1449900"/>
              <a:ext cx="899249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유니티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로고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72A5D9-A518-4836-BD3E-DB56E2A4DE26}"/>
                </a:ext>
              </a:extLst>
            </p:cNvPr>
            <p:cNvSpPr/>
            <p:nvPr/>
          </p:nvSpPr>
          <p:spPr>
            <a:xfrm>
              <a:off x="1517719" y="1865414"/>
              <a:ext cx="4673332" cy="262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DA9856C-3F9B-45B2-A6E6-D7852F9EC9A1}"/>
                </a:ext>
              </a:extLst>
            </p:cNvPr>
            <p:cNvCxnSpPr>
              <a:cxnSpLocks/>
              <a:stCxn id="97" idx="2"/>
              <a:endCxn id="18" idx="0"/>
            </p:cNvCxnSpPr>
            <p:nvPr/>
          </p:nvCxnSpPr>
          <p:spPr>
            <a:xfrm flipH="1">
              <a:off x="3854385" y="1678323"/>
              <a:ext cx="2922" cy="187091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모서리가 둥근 직사각형 20">
              <a:extLst>
                <a:ext uri="{FF2B5EF4-FFF2-40B4-BE49-F238E27FC236}">
                  <a16:creationId xmlns:a16="http://schemas.microsoft.com/office/drawing/2014/main" id="{7850650E-F4A3-4FA6-BCA8-FB6CBCC6846E}"/>
                </a:ext>
              </a:extLst>
            </p:cNvPr>
            <p:cNvSpPr/>
            <p:nvPr/>
          </p:nvSpPr>
          <p:spPr>
            <a:xfrm>
              <a:off x="6538354" y="1463702"/>
              <a:ext cx="899249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구글 로그인</a:t>
              </a:r>
            </a:p>
          </p:txBody>
        </p:sp>
        <p:sp>
          <p:nvSpPr>
            <p:cNvPr id="87" name="모서리가 둥근 직사각형 20">
              <a:extLst>
                <a:ext uri="{FF2B5EF4-FFF2-40B4-BE49-F238E27FC236}">
                  <a16:creationId xmlns:a16="http://schemas.microsoft.com/office/drawing/2014/main" id="{F52FBB51-C293-468D-A3F6-E368CCF226AC}"/>
                </a:ext>
              </a:extLst>
            </p:cNvPr>
            <p:cNvSpPr/>
            <p:nvPr/>
          </p:nvSpPr>
          <p:spPr>
            <a:xfrm>
              <a:off x="6535432" y="1774732"/>
              <a:ext cx="1161021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클라우드 동기화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01B17B0-0881-4BBE-ABE2-36DF6CCD7A92}"/>
                </a:ext>
              </a:extLst>
            </p:cNvPr>
            <p:cNvSpPr/>
            <p:nvPr/>
          </p:nvSpPr>
          <p:spPr>
            <a:xfrm>
              <a:off x="4732963" y="190129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27D658B-3414-425F-AC0E-D2A142935D8C}"/>
                </a:ext>
              </a:extLst>
            </p:cNvPr>
            <p:cNvSpPr/>
            <p:nvPr/>
          </p:nvSpPr>
          <p:spPr>
            <a:xfrm>
              <a:off x="5306964" y="4086141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3AFC97B-8806-4689-92B3-C3F992F96F2C}"/>
                </a:ext>
              </a:extLst>
            </p:cNvPr>
            <p:cNvSpPr/>
            <p:nvPr/>
          </p:nvSpPr>
          <p:spPr>
            <a:xfrm>
              <a:off x="1714185" y="4095766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E4E4EC44-1569-4911-BEAC-79DE016D463A}"/>
                </a:ext>
              </a:extLst>
            </p:cNvPr>
            <p:cNvSpPr/>
            <p:nvPr/>
          </p:nvSpPr>
          <p:spPr>
            <a:xfrm>
              <a:off x="5633040" y="1892871"/>
              <a:ext cx="391048" cy="3035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0210E0F-58B7-44D2-9FC0-47312FFABDCD}"/>
                </a:ext>
              </a:extLst>
            </p:cNvPr>
            <p:cNvSpPr/>
            <p:nvPr/>
          </p:nvSpPr>
          <p:spPr>
            <a:xfrm>
              <a:off x="3407682" y="1449900"/>
              <a:ext cx="899249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 </a:t>
              </a:r>
            </a:p>
          </p:txBody>
        </p: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CEC9B13-493F-4F7F-B8B1-923AB719C209}"/>
                </a:ext>
              </a:extLst>
            </p:cNvPr>
            <p:cNvCxnSpPr>
              <a:cxnSpLocks/>
              <a:stCxn id="7" idx="3"/>
              <a:endCxn id="97" idx="1"/>
            </p:cNvCxnSpPr>
            <p:nvPr/>
          </p:nvCxnSpPr>
          <p:spPr>
            <a:xfrm>
              <a:off x="2958058" y="1564112"/>
              <a:ext cx="449624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23454FA-7C4E-4824-A5DD-26DABF64D504}"/>
                </a:ext>
              </a:extLst>
            </p:cNvPr>
            <p:cNvSpPr/>
            <p:nvPr/>
          </p:nvSpPr>
          <p:spPr>
            <a:xfrm>
              <a:off x="5306964" y="381601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싱글 모드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A6E2F8C-5A61-4573-B304-F5ABB1945CC4}"/>
                </a:ext>
              </a:extLst>
            </p:cNvPr>
            <p:cNvSpPr/>
            <p:nvPr/>
          </p:nvSpPr>
          <p:spPr>
            <a:xfrm>
              <a:off x="5306964" y="3437620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멀티 모드</a:t>
              </a: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2A22253C-660C-4CA5-9890-A10887EBF605}"/>
                </a:ext>
              </a:extLst>
            </p:cNvPr>
            <p:cNvCxnSpPr>
              <a:cxnSpLocks/>
              <a:stCxn id="94" idx="1"/>
              <a:endCxn id="104" idx="1"/>
            </p:cNvCxnSpPr>
            <p:nvPr/>
          </p:nvCxnSpPr>
          <p:spPr>
            <a:xfrm rot="10800000">
              <a:off x="5306964" y="3917882"/>
              <a:ext cx="12700" cy="270122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5">
              <a:extLst>
                <a:ext uri="{FF2B5EF4-FFF2-40B4-BE49-F238E27FC236}">
                  <a16:creationId xmlns:a16="http://schemas.microsoft.com/office/drawing/2014/main" id="{FBB4B30D-5DDB-41F1-902A-DA84C36D1C7C}"/>
                </a:ext>
              </a:extLst>
            </p:cNvPr>
            <p:cNvCxnSpPr>
              <a:cxnSpLocks/>
              <a:stCxn id="94" idx="1"/>
              <a:endCxn id="105" idx="1"/>
            </p:cNvCxnSpPr>
            <p:nvPr/>
          </p:nvCxnSpPr>
          <p:spPr>
            <a:xfrm rot="10800000">
              <a:off x="5306964" y="3539484"/>
              <a:ext cx="12700" cy="648521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모서리가 둥근 직사각형 20">
              <a:extLst>
                <a:ext uri="{FF2B5EF4-FFF2-40B4-BE49-F238E27FC236}">
                  <a16:creationId xmlns:a16="http://schemas.microsoft.com/office/drawing/2014/main" id="{5B20A592-E421-409D-AB5A-94CCA2A3D648}"/>
                </a:ext>
              </a:extLst>
            </p:cNvPr>
            <p:cNvSpPr/>
            <p:nvPr/>
          </p:nvSpPr>
          <p:spPr>
            <a:xfrm>
              <a:off x="5378939" y="1463702"/>
              <a:ext cx="899249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 팝업</a:t>
              </a:r>
            </a:p>
          </p:txBody>
        </p:sp>
        <p:cxnSp>
          <p:nvCxnSpPr>
            <p:cNvPr id="115" name="직선 화살표 연결선 105">
              <a:extLst>
                <a:ext uri="{FF2B5EF4-FFF2-40B4-BE49-F238E27FC236}">
                  <a16:creationId xmlns:a16="http://schemas.microsoft.com/office/drawing/2014/main" id="{38301111-298E-4A0B-BF25-CAB39D186D4A}"/>
                </a:ext>
              </a:extLst>
            </p:cNvPr>
            <p:cNvCxnSpPr>
              <a:cxnSpLocks/>
              <a:stCxn id="96" idx="0"/>
              <a:endCxn id="114" idx="2"/>
            </p:cNvCxnSpPr>
            <p:nvPr/>
          </p:nvCxnSpPr>
          <p:spPr>
            <a:xfrm flipV="1">
              <a:off x="5828564" y="1692125"/>
              <a:ext cx="0" cy="200746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05">
              <a:extLst>
                <a:ext uri="{FF2B5EF4-FFF2-40B4-BE49-F238E27FC236}">
                  <a16:creationId xmlns:a16="http://schemas.microsoft.com/office/drawing/2014/main" id="{DEC39670-B12F-4C6D-912D-42F0FC40680B}"/>
                </a:ext>
              </a:extLst>
            </p:cNvPr>
            <p:cNvCxnSpPr>
              <a:cxnSpLocks/>
              <a:stCxn id="114" idx="3"/>
              <a:endCxn id="86" idx="1"/>
            </p:cNvCxnSpPr>
            <p:nvPr/>
          </p:nvCxnSpPr>
          <p:spPr>
            <a:xfrm>
              <a:off x="6278188" y="1577914"/>
              <a:ext cx="260166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05">
              <a:extLst>
                <a:ext uri="{FF2B5EF4-FFF2-40B4-BE49-F238E27FC236}">
                  <a16:creationId xmlns:a16="http://schemas.microsoft.com/office/drawing/2014/main" id="{871A7330-658E-40E5-8F74-F871BB451434}"/>
                </a:ext>
              </a:extLst>
            </p:cNvPr>
            <p:cNvCxnSpPr>
              <a:cxnSpLocks/>
              <a:stCxn id="114" idx="3"/>
              <a:endCxn id="87" idx="1"/>
            </p:cNvCxnSpPr>
            <p:nvPr/>
          </p:nvCxnSpPr>
          <p:spPr>
            <a:xfrm>
              <a:off x="6278188" y="1577914"/>
              <a:ext cx="257244" cy="3110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모서리가 둥근 직사각형 20">
              <a:extLst>
                <a:ext uri="{FF2B5EF4-FFF2-40B4-BE49-F238E27FC236}">
                  <a16:creationId xmlns:a16="http://schemas.microsoft.com/office/drawing/2014/main" id="{01D360A5-23AD-4196-905B-A770DBEEB883}"/>
                </a:ext>
              </a:extLst>
            </p:cNvPr>
            <p:cNvSpPr/>
            <p:nvPr/>
          </p:nvSpPr>
          <p:spPr>
            <a:xfrm>
              <a:off x="451507" y="4086141"/>
              <a:ext cx="899249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종료 팝업</a:t>
              </a:r>
            </a:p>
          </p:txBody>
        </p:sp>
        <p:cxnSp>
          <p:nvCxnSpPr>
            <p:cNvPr id="128" name="직선 화살표 연결선 105">
              <a:extLst>
                <a:ext uri="{FF2B5EF4-FFF2-40B4-BE49-F238E27FC236}">
                  <a16:creationId xmlns:a16="http://schemas.microsoft.com/office/drawing/2014/main" id="{BDB41F4F-31D1-47C9-BBC3-4DB6BDE24AC3}"/>
                </a:ext>
              </a:extLst>
            </p:cNvPr>
            <p:cNvCxnSpPr>
              <a:cxnSpLocks/>
              <a:stCxn id="95" idx="1"/>
              <a:endCxn id="127" idx="3"/>
            </p:cNvCxnSpPr>
            <p:nvPr/>
          </p:nvCxnSpPr>
          <p:spPr>
            <a:xfrm flipH="1">
              <a:off x="1350756" y="4197629"/>
              <a:ext cx="363429" cy="272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C2EB99B-5B52-45DA-8E69-670637A70703}"/>
                </a:ext>
              </a:extLst>
            </p:cNvPr>
            <p:cNvSpPr/>
            <p:nvPr/>
          </p:nvSpPr>
          <p:spPr>
            <a:xfrm>
              <a:off x="6394044" y="3805182"/>
              <a:ext cx="899249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로비 화면</a:t>
              </a:r>
            </a:p>
          </p:txBody>
        </p:sp>
        <p:cxnSp>
          <p:nvCxnSpPr>
            <p:cNvPr id="139" name="직선 화살표 연결선 105">
              <a:extLst>
                <a:ext uri="{FF2B5EF4-FFF2-40B4-BE49-F238E27FC236}">
                  <a16:creationId xmlns:a16="http://schemas.microsoft.com/office/drawing/2014/main" id="{F106863C-CA1C-48C3-AD8C-A696054CAFF3}"/>
                </a:ext>
              </a:extLst>
            </p:cNvPr>
            <p:cNvCxnSpPr>
              <a:cxnSpLocks/>
              <a:stCxn id="104" idx="3"/>
              <a:endCxn id="138" idx="1"/>
            </p:cNvCxnSpPr>
            <p:nvPr/>
          </p:nvCxnSpPr>
          <p:spPr>
            <a:xfrm>
              <a:off x="6024088" y="3917882"/>
              <a:ext cx="369956" cy="1512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072263D-8BA9-465D-A391-280934356CD4}"/>
                </a:ext>
              </a:extLst>
            </p:cNvPr>
            <p:cNvSpPr/>
            <p:nvPr/>
          </p:nvSpPr>
          <p:spPr>
            <a:xfrm>
              <a:off x="6394045" y="4262028"/>
              <a:ext cx="899249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던전플레이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45" name="직선 화살표 연결선 105">
              <a:extLst>
                <a:ext uri="{FF2B5EF4-FFF2-40B4-BE49-F238E27FC236}">
                  <a16:creationId xmlns:a16="http://schemas.microsoft.com/office/drawing/2014/main" id="{AD6B90B3-F46A-441E-98DC-0F90F77F930B}"/>
                </a:ext>
              </a:extLst>
            </p:cNvPr>
            <p:cNvCxnSpPr>
              <a:cxnSpLocks/>
              <a:stCxn id="138" idx="2"/>
              <a:endCxn id="144" idx="0"/>
            </p:cNvCxnSpPr>
            <p:nvPr/>
          </p:nvCxnSpPr>
          <p:spPr>
            <a:xfrm>
              <a:off x="6843669" y="4033605"/>
              <a:ext cx="1" cy="228423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05">
              <a:extLst>
                <a:ext uri="{FF2B5EF4-FFF2-40B4-BE49-F238E27FC236}">
                  <a16:creationId xmlns:a16="http://schemas.microsoft.com/office/drawing/2014/main" id="{8DC7577A-0B17-4369-B602-AEFCB3D98C06}"/>
                </a:ext>
              </a:extLst>
            </p:cNvPr>
            <p:cNvCxnSpPr>
              <a:cxnSpLocks/>
              <a:stCxn id="144" idx="2"/>
              <a:endCxn id="155" idx="0"/>
            </p:cNvCxnSpPr>
            <p:nvPr/>
          </p:nvCxnSpPr>
          <p:spPr>
            <a:xfrm flipH="1">
              <a:off x="6843668" y="4490451"/>
              <a:ext cx="2" cy="22893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B64A4B7E-7736-400C-8823-EF5F105B7792}"/>
                </a:ext>
              </a:extLst>
            </p:cNvPr>
            <p:cNvSpPr/>
            <p:nvPr/>
          </p:nvSpPr>
          <p:spPr>
            <a:xfrm>
              <a:off x="6394043" y="4719385"/>
              <a:ext cx="899249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 출력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화면</a:t>
              </a:r>
            </a:p>
          </p:txBody>
        </p:sp>
        <p:cxnSp>
          <p:nvCxnSpPr>
            <p:cNvPr id="157" name="직선 화살표 연결선 105">
              <a:extLst>
                <a:ext uri="{FF2B5EF4-FFF2-40B4-BE49-F238E27FC236}">
                  <a16:creationId xmlns:a16="http://schemas.microsoft.com/office/drawing/2014/main" id="{D6BEFA7D-E8EF-4E40-A1DD-684C2F5563D1}"/>
                </a:ext>
              </a:extLst>
            </p:cNvPr>
            <p:cNvCxnSpPr>
              <a:cxnSpLocks/>
              <a:stCxn id="155" idx="3"/>
              <a:endCxn id="138" idx="3"/>
            </p:cNvCxnSpPr>
            <p:nvPr/>
          </p:nvCxnSpPr>
          <p:spPr>
            <a:xfrm flipV="1">
              <a:off x="7293292" y="3919394"/>
              <a:ext cx="1" cy="914203"/>
            </a:xfrm>
            <a:prstGeom prst="bentConnector3">
              <a:avLst>
                <a:gd name="adj1" fmla="val 2286010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B568011-3A12-43E2-A01C-83E4A9B3117E}"/>
              </a:ext>
            </a:extLst>
          </p:cNvPr>
          <p:cNvSpPr/>
          <p:nvPr/>
        </p:nvSpPr>
        <p:spPr>
          <a:xfrm>
            <a:off x="1704555" y="1576017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558A423-436B-4BC6-9FB3-0B3DEFD1B866}"/>
              </a:ext>
            </a:extLst>
          </p:cNvPr>
          <p:cNvSpPr/>
          <p:nvPr/>
        </p:nvSpPr>
        <p:spPr>
          <a:xfrm>
            <a:off x="2958702" y="1576016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2AFF84F-43A1-4491-941D-233C7DCDCC42}"/>
              </a:ext>
            </a:extLst>
          </p:cNvPr>
          <p:cNvSpPr/>
          <p:nvPr/>
        </p:nvSpPr>
        <p:spPr>
          <a:xfrm>
            <a:off x="4376141" y="1576016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C1226EA-6D62-4D52-A4D4-6E571309C87C}"/>
              </a:ext>
            </a:extLst>
          </p:cNvPr>
          <p:cNvSpPr/>
          <p:nvPr/>
        </p:nvSpPr>
        <p:spPr>
          <a:xfrm>
            <a:off x="5634235" y="1576015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4730497-31F2-4CE5-931D-B1981305B9CB}"/>
              </a:ext>
            </a:extLst>
          </p:cNvPr>
          <p:cNvSpPr/>
          <p:nvPr/>
        </p:nvSpPr>
        <p:spPr>
          <a:xfrm>
            <a:off x="7057618" y="157601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1BB699C-27BF-457C-AA40-A240C539C058}"/>
              </a:ext>
            </a:extLst>
          </p:cNvPr>
          <p:cNvSpPr/>
          <p:nvPr/>
        </p:nvSpPr>
        <p:spPr>
          <a:xfrm>
            <a:off x="3096607" y="2251719"/>
            <a:ext cx="5958564" cy="3374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98" name="꺾인 연결선 48">
            <a:extLst>
              <a:ext uri="{FF2B5EF4-FFF2-40B4-BE49-F238E27FC236}">
                <a16:creationId xmlns:a16="http://schemas.microsoft.com/office/drawing/2014/main" id="{49D9F827-C0A1-4E75-84BF-2D775CBCAC09}"/>
              </a:ext>
            </a:extLst>
          </p:cNvPr>
          <p:cNvCxnSpPr>
            <a:cxnSpLocks/>
            <a:stCxn id="186" idx="3"/>
            <a:endCxn id="190" idx="1"/>
          </p:cNvCxnSpPr>
          <p:nvPr/>
        </p:nvCxnSpPr>
        <p:spPr>
          <a:xfrm flipV="1">
            <a:off x="2590777" y="1690228"/>
            <a:ext cx="367925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48">
            <a:extLst>
              <a:ext uri="{FF2B5EF4-FFF2-40B4-BE49-F238E27FC236}">
                <a16:creationId xmlns:a16="http://schemas.microsoft.com/office/drawing/2014/main" id="{A5C1F125-BFA0-4550-A102-D995C4FD7BEE}"/>
              </a:ext>
            </a:extLst>
          </p:cNvPr>
          <p:cNvCxnSpPr>
            <a:cxnSpLocks/>
            <a:stCxn id="190" idx="3"/>
            <a:endCxn id="191" idx="1"/>
          </p:cNvCxnSpPr>
          <p:nvPr/>
        </p:nvCxnSpPr>
        <p:spPr>
          <a:xfrm>
            <a:off x="3844924" y="1690228"/>
            <a:ext cx="53121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 48">
            <a:extLst>
              <a:ext uri="{FF2B5EF4-FFF2-40B4-BE49-F238E27FC236}">
                <a16:creationId xmlns:a16="http://schemas.microsoft.com/office/drawing/2014/main" id="{5ED73C05-58B5-454D-A8E7-AAF6B5D6E849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 flipV="1">
            <a:off x="5262363" y="1690227"/>
            <a:ext cx="371872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48">
            <a:extLst>
              <a:ext uri="{FF2B5EF4-FFF2-40B4-BE49-F238E27FC236}">
                <a16:creationId xmlns:a16="http://schemas.microsoft.com/office/drawing/2014/main" id="{C2D3EC4D-2AB9-4D3B-9643-D33D59C34EF7}"/>
              </a:ext>
            </a:extLst>
          </p:cNvPr>
          <p:cNvCxnSpPr>
            <a:cxnSpLocks/>
            <a:stCxn id="192" idx="3"/>
            <a:endCxn id="196" idx="1"/>
          </p:cNvCxnSpPr>
          <p:nvPr/>
        </p:nvCxnSpPr>
        <p:spPr>
          <a:xfrm>
            <a:off x="6520457" y="1690227"/>
            <a:ext cx="537161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48">
            <a:extLst>
              <a:ext uri="{FF2B5EF4-FFF2-40B4-BE49-F238E27FC236}">
                <a16:creationId xmlns:a16="http://schemas.microsoft.com/office/drawing/2014/main" id="{1C8C5FE4-796C-420D-967A-61AA3049AE9F}"/>
              </a:ext>
            </a:extLst>
          </p:cNvPr>
          <p:cNvCxnSpPr>
            <a:cxnSpLocks/>
            <a:stCxn id="192" idx="2"/>
            <a:endCxn id="197" idx="0"/>
          </p:cNvCxnSpPr>
          <p:nvPr/>
        </p:nvCxnSpPr>
        <p:spPr>
          <a:xfrm flipH="1">
            <a:off x="6075889" y="1804438"/>
            <a:ext cx="1457" cy="4472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 48">
            <a:extLst>
              <a:ext uri="{FF2B5EF4-FFF2-40B4-BE49-F238E27FC236}">
                <a16:creationId xmlns:a16="http://schemas.microsoft.com/office/drawing/2014/main" id="{4F9B75E2-CE95-4AAA-91E3-EC0B2D8B6883}"/>
              </a:ext>
            </a:extLst>
          </p:cNvPr>
          <p:cNvCxnSpPr>
            <a:cxnSpLocks/>
            <a:stCxn id="196" idx="3"/>
            <a:endCxn id="216" idx="1"/>
          </p:cNvCxnSpPr>
          <p:nvPr/>
        </p:nvCxnSpPr>
        <p:spPr>
          <a:xfrm>
            <a:off x="7956867" y="1690228"/>
            <a:ext cx="52585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B7A5B3D-AEFC-41BD-8CCA-3DBB8C4CE84B}"/>
              </a:ext>
            </a:extLst>
          </p:cNvPr>
          <p:cNvSpPr/>
          <p:nvPr/>
        </p:nvSpPr>
        <p:spPr>
          <a:xfrm>
            <a:off x="8482718" y="157601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219" name="꺾인 연결선 48">
            <a:extLst>
              <a:ext uri="{FF2B5EF4-FFF2-40B4-BE49-F238E27FC236}">
                <a16:creationId xmlns:a16="http://schemas.microsoft.com/office/drawing/2014/main" id="{4E0F687B-9389-4C8F-BFF5-B3AECE22DC28}"/>
              </a:ext>
            </a:extLst>
          </p:cNvPr>
          <p:cNvCxnSpPr>
            <a:cxnSpLocks/>
            <a:stCxn id="216" idx="0"/>
            <a:endCxn id="192" idx="0"/>
          </p:cNvCxnSpPr>
          <p:nvPr/>
        </p:nvCxnSpPr>
        <p:spPr>
          <a:xfrm rot="16200000" flipV="1">
            <a:off x="7504845" y="148517"/>
            <a:ext cx="1" cy="2854997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317FF31-CE45-4794-B89A-E6D5E8D789D2}"/>
              </a:ext>
            </a:extLst>
          </p:cNvPr>
          <p:cNvSpPr/>
          <p:nvPr/>
        </p:nvSpPr>
        <p:spPr>
          <a:xfrm>
            <a:off x="3641559" y="4514850"/>
            <a:ext cx="829418" cy="8294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C67752D-70E4-4C64-9B8E-4383A4364E09}"/>
              </a:ext>
            </a:extLst>
          </p:cNvPr>
          <p:cNvSpPr/>
          <p:nvPr/>
        </p:nvSpPr>
        <p:spPr>
          <a:xfrm>
            <a:off x="7721025" y="4514850"/>
            <a:ext cx="829418" cy="8294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E7949A6-E612-4743-A4C6-B6B55D002318}"/>
              </a:ext>
            </a:extLst>
          </p:cNvPr>
          <p:cNvSpPr/>
          <p:nvPr/>
        </p:nvSpPr>
        <p:spPr>
          <a:xfrm>
            <a:off x="8451923" y="2306570"/>
            <a:ext cx="514848" cy="293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E98148E-80FA-472C-80E7-483C43987EBE}"/>
              </a:ext>
            </a:extLst>
          </p:cNvPr>
          <p:cNvSpPr/>
          <p:nvPr/>
        </p:nvSpPr>
        <p:spPr>
          <a:xfrm>
            <a:off x="3221077" y="2317007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속성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65F1BEC-8E0C-443A-82A7-4C2FB93AD616}"/>
              </a:ext>
            </a:extLst>
          </p:cNvPr>
          <p:cNvSpPr/>
          <p:nvPr/>
        </p:nvSpPr>
        <p:spPr>
          <a:xfrm>
            <a:off x="3945614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위치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7C2CA24-12D2-4F79-AB2A-5B402085266A}"/>
              </a:ext>
            </a:extLst>
          </p:cNvPr>
          <p:cNvSpPr/>
          <p:nvPr/>
        </p:nvSpPr>
        <p:spPr>
          <a:xfrm>
            <a:off x="6458941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0A1CB5F-4C06-41D5-876B-040BDB35CEBC}"/>
              </a:ext>
            </a:extLst>
          </p:cNvPr>
          <p:cNvSpPr/>
          <p:nvPr/>
        </p:nvSpPr>
        <p:spPr>
          <a:xfrm>
            <a:off x="7443346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코인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015B13C-C8D5-451C-A76E-6A80485549E0}"/>
              </a:ext>
            </a:extLst>
          </p:cNvPr>
          <p:cNvSpPr/>
          <p:nvPr/>
        </p:nvSpPr>
        <p:spPr>
          <a:xfrm>
            <a:off x="3221077" y="2977178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3EF8A7C-D47B-4209-8034-4EF8DFFBC0F3}"/>
              </a:ext>
            </a:extLst>
          </p:cNvPr>
          <p:cNvSpPr/>
          <p:nvPr/>
        </p:nvSpPr>
        <p:spPr>
          <a:xfrm>
            <a:off x="3221077" y="3498171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기록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7" name="갈매기형 수장 73">
            <a:extLst>
              <a:ext uri="{FF2B5EF4-FFF2-40B4-BE49-F238E27FC236}">
                <a16:creationId xmlns:a16="http://schemas.microsoft.com/office/drawing/2014/main" id="{5C2F1EF7-EE3A-482F-973B-F9261D01D405}"/>
              </a:ext>
            </a:extLst>
          </p:cNvPr>
          <p:cNvSpPr/>
          <p:nvPr/>
        </p:nvSpPr>
        <p:spPr>
          <a:xfrm rot="10800000">
            <a:off x="8624137" y="363149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1C946B-E720-452D-B68C-69D678D09DD6}"/>
              </a:ext>
            </a:extLst>
          </p:cNvPr>
          <p:cNvSpPr/>
          <p:nvPr/>
        </p:nvSpPr>
        <p:spPr>
          <a:xfrm>
            <a:off x="9140479" y="3655933"/>
            <a:ext cx="514848" cy="293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3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F1E14-401A-47D2-B106-90D540B4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조종 관련 </a:t>
            </a:r>
            <a:r>
              <a:rPr lang="en-US" altLang="ko-KR" dirty="0"/>
              <a:t>UI </a:t>
            </a:r>
            <a:r>
              <a:rPr lang="ko-KR" altLang="en-US" dirty="0"/>
              <a:t>표현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11A6D-ACC0-408F-A462-A8C8DAD6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시간 정지 스킬을 </a:t>
            </a:r>
            <a:r>
              <a:rPr lang="en-US" altLang="ko-KR" dirty="0"/>
              <a:t>shift </a:t>
            </a:r>
            <a:r>
              <a:rPr lang="ko-KR" altLang="en-US" dirty="0"/>
              <a:t>키를 버튼 식으로 누르는 것과 눌러서 유지하는 방식 두가지를 사용해 유저가 편리하다고 느끼는 것을 선택적으로 골라 사용하도록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63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/>
            <a:r>
              <a:rPr lang="en-US" altLang="ko-KR" sz="1050"/>
              <a:t>11. </a:t>
            </a:r>
            <a:r>
              <a:rPr lang="ko-KR" altLang="en-US" sz="105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04781"/>
              </p:ext>
            </p:extLst>
          </p:nvPr>
        </p:nvGraphicFramePr>
        <p:xfrm>
          <a:off x="389469" y="1261111"/>
          <a:ext cx="11075038" cy="535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237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7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3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816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가장 보편화된 스토리텔링 방식으로 유저 또한 거부감 없이 받아 들일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적절한 </a:t>
                      </a:r>
                      <a:r>
                        <a:rPr lang="ko-KR" altLang="en-US" sz="800" dirty="0" err="1"/>
                        <a:t>스킵</a:t>
                      </a:r>
                      <a:r>
                        <a:rPr lang="ko-KR" altLang="en-US" sz="800" dirty="0"/>
                        <a:t> 버튼이 필요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80437" marR="80437" marT="40219" marB="40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80437" marR="80437" marT="40219" marB="40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23" y="1696607"/>
            <a:ext cx="1158976" cy="11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191" y="1696607"/>
            <a:ext cx="1158976" cy="11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643136" y="1607822"/>
            <a:ext cx="1802852" cy="981062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10" y="1552755"/>
            <a:ext cx="1192865" cy="10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180460"/>
              </p:ext>
            </p:extLst>
          </p:nvPr>
        </p:nvGraphicFramePr>
        <p:xfrm>
          <a:off x="419100" y="1270000"/>
          <a:ext cx="11315700" cy="2603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3067209"/>
              </p:ext>
            </p:extLst>
          </p:nvPr>
        </p:nvGraphicFramePr>
        <p:xfrm>
          <a:off x="5167223" y="1415702"/>
          <a:ext cx="6420928" cy="500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39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5264989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94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50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86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57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2585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게임의 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랜덤으로 배치되는 던전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반복적인 플레이의 지루함 일부 상쇠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dirty="0"/>
                        <a:t>2D </a:t>
                      </a:r>
                      <a:r>
                        <a:rPr lang="ko-KR" altLang="en-US" sz="1100" dirty="0"/>
                        <a:t>탑 뷰 시점의 아기자기한 도트 그래픽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각각의 특색 있는 캐릭터와 무기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캐릭터가 사망하면 소량의 보상과 함께 초기화 되는 게임 진행 정보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손해를 최소화 하기 위한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손실 회피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보상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를 적절히 활용</a:t>
                      </a:r>
                      <a:endParaRPr lang="en-US" altLang="ko-KR" sz="11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/>
                        <a:t>이후 플레이의 이전의 실수를 만회하려는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대안적 세계 구축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을 위한 리플레이를 유도</a:t>
                      </a:r>
                      <a:endParaRPr lang="en-US" altLang="ko-KR" sz="1100" b="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57096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873194"/>
            <a:ext cx="4267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543457" y="2226726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2955478" y="3732455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1454589" y="13593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3545947" y="13725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4456352" y="136024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2506370" y="13725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597723" y="1343548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543456" y="1244209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543456" y="3733579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6098374" y="1265725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8996790" y="1327067"/>
            <a:ext cx="2477841" cy="12303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56502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86638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9136203" y="3107796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8049778" y="19856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8041820" y="134435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0457959" y="262144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6244094" y="1688588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644588" y="1950441"/>
            <a:ext cx="84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74724" y="1950441"/>
            <a:ext cx="1823650" cy="1151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8766902" y="2087553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9056988" y="215383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9056988" y="234579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8469014" y="1479447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1246027" y="2042905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1149466" y="2540333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6244094" y="134808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8075687" y="2599943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1404321" y="2288328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9822981" y="224393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0659360" y="135067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6157185" y="254180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7125589" y="254180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6472416" y="219422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7174028" y="219422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6606192" y="2418209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7441199" y="2428147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1404321" y="2295878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6099843" y="2523193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753400" y="4844263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3340782" y="4038290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758042" y="3770319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4716604" y="2662461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3886899" y="339994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1517352" y="3399946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2889012" y="1572354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4059719" y="3484407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4285360" y="3372975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3597214" y="4683294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3403401" y="4055284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5375641" y="4061982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4986090" y="4615789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3854588" y="5442211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3846207" y="4863778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4698315" y="4869779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4424639" y="4134693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3788381" y="4157764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6113339" y="3118506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5433728" y="2065563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8796225" y="1504166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8856598" y="4445659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5870412" y="3994840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6659880" y="2437811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3337396" y="310049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2549493" y="460889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2534977" y="567972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2802538" y="3257705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2722313" y="4693351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2707797" y="4601674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813800" y="565637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846676" y="463708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758042" y="4297974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846675" y="2983807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7962584" y="4335636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8740757" y="3742574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9432814" y="3371699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6183933" y="3549582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6219368" y="319785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569433" y="2291892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066643" y="4771763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8971675" y="448455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9168195" y="3114673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756736" y="4003625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2260198" y="4003625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8282432" y="3817418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1F092A-3A69-4C72-8EDA-3B123FBC70D0}"/>
              </a:ext>
            </a:extLst>
          </p:cNvPr>
          <p:cNvSpPr/>
          <p:nvPr/>
        </p:nvSpPr>
        <p:spPr>
          <a:xfrm>
            <a:off x="732135" y="27321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조작 버튼 위치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2429246"/>
              </p:ext>
            </p:extLst>
          </p:nvPr>
        </p:nvGraphicFramePr>
        <p:xfrm>
          <a:off x="5244859" y="1218289"/>
          <a:ext cx="6547449" cy="30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01194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2897987" y="4525363"/>
            <a:ext cx="877050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613971" y="2787651"/>
            <a:ext cx="389792" cy="9320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090BB3-94B3-4E5E-8844-9B14A91C6401}"/>
              </a:ext>
            </a:extLst>
          </p:cNvPr>
          <p:cNvSpPr/>
          <p:nvPr/>
        </p:nvSpPr>
        <p:spPr>
          <a:xfrm>
            <a:off x="4600887" y="278771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2897987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029033-2D18-4610-9D32-C20B25ED43A8}"/>
              </a:ext>
            </a:extLst>
          </p:cNvPr>
          <p:cNvSpPr/>
          <p:nvPr/>
        </p:nvSpPr>
        <p:spPr>
          <a:xfrm>
            <a:off x="3689350" y="518160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44860" y="4457976"/>
            <a:ext cx="3697440" cy="18479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99C6E-4D66-469D-AFE1-62C7AC930E17}"/>
              </a:ext>
            </a:extLst>
          </p:cNvPr>
          <p:cNvSpPr/>
          <p:nvPr/>
        </p:nvSpPr>
        <p:spPr>
          <a:xfrm>
            <a:off x="5258462" y="4505285"/>
            <a:ext cx="1431898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커스터마이즈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BB184-172A-474A-8910-B84FFE3C7F4E}"/>
              </a:ext>
            </a:extLst>
          </p:cNvPr>
          <p:cNvSpPr txBox="1"/>
          <p:nvPr/>
        </p:nvSpPr>
        <p:spPr>
          <a:xfrm>
            <a:off x="9015263" y="4886647"/>
            <a:ext cx="2777045" cy="9905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조작하는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옮겨 놓을 수 있도록 만들어 두었음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</a:t>
            </a:r>
            <a:r>
              <a:rPr lang="en-US" altLang="ko-KR" sz="1000" dirty="0"/>
              <a:t>Ui </a:t>
            </a:r>
            <a:r>
              <a:rPr lang="ko-KR" altLang="en-US" sz="1000" dirty="0"/>
              <a:t>를 옮겨 자신에 맞는 조작 방식을 찾을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AAD5448A-0D05-4FB5-B78B-ACB3AECF4CD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7377631" y="1437258"/>
            <a:ext cx="4368599" cy="21764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8D7C66-6832-4137-8363-212BF5D92200}"/>
              </a:ext>
            </a:extLst>
          </p:cNvPr>
          <p:cNvSpPr/>
          <p:nvPr/>
        </p:nvSpPr>
        <p:spPr>
          <a:xfrm>
            <a:off x="7406033" y="2579298"/>
            <a:ext cx="4354921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783838" y="1437258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6F167C-1E16-43FB-B438-8782ECF5DA77}"/>
              </a:ext>
            </a:extLst>
          </p:cNvPr>
          <p:cNvSpPr/>
          <p:nvPr/>
        </p:nvSpPr>
        <p:spPr>
          <a:xfrm>
            <a:off x="2783838" y="25792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2878281" y="3127469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6427544" y="3092273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6427544" y="272635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6051505" y="1580925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2878281" y="31274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6051505" y="158092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6427543" y="272635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6437932" y="308674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15BD-50F3-4766-8804-577A4369D343}"/>
              </a:ext>
            </a:extLst>
          </p:cNvPr>
          <p:cNvSpPr/>
          <p:nvPr/>
        </p:nvSpPr>
        <p:spPr>
          <a:xfrm>
            <a:off x="10389841" y="1805271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4CC5B-EE80-4DB5-934E-0C4F1BD72F1F}"/>
              </a:ext>
            </a:extLst>
          </p:cNvPr>
          <p:cNvSpPr/>
          <p:nvPr/>
        </p:nvSpPr>
        <p:spPr>
          <a:xfrm>
            <a:off x="7392355" y="1711551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FC438D-11E6-4DE4-AC96-95B982378590}"/>
              </a:ext>
            </a:extLst>
          </p:cNvPr>
          <p:cNvSpPr/>
          <p:nvPr/>
        </p:nvSpPr>
        <p:spPr>
          <a:xfrm>
            <a:off x="8958194" y="2790126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A159A-4A7E-400E-B1E1-FF63F8CD3190}"/>
              </a:ext>
            </a:extLst>
          </p:cNvPr>
          <p:cNvSpPr/>
          <p:nvPr/>
        </p:nvSpPr>
        <p:spPr>
          <a:xfrm>
            <a:off x="9080115" y="3164666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9173F8-FD2E-42AB-8754-A5B37164CD8B}"/>
              </a:ext>
            </a:extLst>
          </p:cNvPr>
          <p:cNvSpPr/>
          <p:nvPr/>
        </p:nvSpPr>
        <p:spPr>
          <a:xfrm>
            <a:off x="7392356" y="3175282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58D92-6188-400F-B510-D6EED033805A}"/>
              </a:ext>
            </a:extLst>
          </p:cNvPr>
          <p:cNvSpPr/>
          <p:nvPr/>
        </p:nvSpPr>
        <p:spPr>
          <a:xfrm>
            <a:off x="10999129" y="3072935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EEA0D1-5873-4616-A452-30B5260EE11F}"/>
              </a:ext>
            </a:extLst>
          </p:cNvPr>
          <p:cNvSpPr/>
          <p:nvPr/>
        </p:nvSpPr>
        <p:spPr>
          <a:xfrm>
            <a:off x="7392355" y="17115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86862F-C3CC-4177-A4A2-D288F3B1035D}"/>
              </a:ext>
            </a:extLst>
          </p:cNvPr>
          <p:cNvSpPr/>
          <p:nvPr/>
        </p:nvSpPr>
        <p:spPr>
          <a:xfrm>
            <a:off x="7392355" y="314661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AE39F5-C41E-4900-B512-6D60AC4F6713}"/>
              </a:ext>
            </a:extLst>
          </p:cNvPr>
          <p:cNvSpPr/>
          <p:nvPr/>
        </p:nvSpPr>
        <p:spPr>
          <a:xfrm>
            <a:off x="10389841" y="180791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70B9A3-1721-4622-8295-118374DDA614}"/>
              </a:ext>
            </a:extLst>
          </p:cNvPr>
          <p:cNvSpPr/>
          <p:nvPr/>
        </p:nvSpPr>
        <p:spPr>
          <a:xfrm>
            <a:off x="11003756" y="30729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FBFB2C-BAEA-4866-BB8F-A3095E370673}"/>
              </a:ext>
            </a:extLst>
          </p:cNvPr>
          <p:cNvSpPr/>
          <p:nvPr/>
        </p:nvSpPr>
        <p:spPr>
          <a:xfrm>
            <a:off x="8984079" y="27822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29F19-6A62-44A8-93D4-4CB75E0C6FED}"/>
              </a:ext>
            </a:extLst>
          </p:cNvPr>
          <p:cNvSpPr/>
          <p:nvPr/>
        </p:nvSpPr>
        <p:spPr>
          <a:xfrm>
            <a:off x="9080115" y="317486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C126F3-3705-4A1B-B6AF-A1C84F336101}"/>
              </a:ext>
            </a:extLst>
          </p:cNvPr>
          <p:cNvSpPr/>
          <p:nvPr/>
        </p:nvSpPr>
        <p:spPr>
          <a:xfrm>
            <a:off x="446920" y="1437258"/>
            <a:ext cx="2180512" cy="2176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가로 플랫폼 특성상 유저의 손가락이 화면 상단으로 올라가기 매우 불편함으로 대부분의 버튼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들은 화면 하단에 배치되고 있음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A6385FD-D55E-4CCA-A7F2-72E3BFA68E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2039997"/>
              </p:ext>
            </p:extLst>
          </p:nvPr>
        </p:nvGraphicFramePr>
        <p:xfrm>
          <a:off x="461646" y="3724228"/>
          <a:ext cx="11299308" cy="255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29">
                  <a:extLst>
                    <a:ext uri="{9D8B030D-6E8A-4147-A177-3AD203B41FA5}">
                      <a16:colId xmlns:a16="http://schemas.microsoft.com/office/drawing/2014/main" val="18747526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5877791"/>
                    </a:ext>
                  </a:extLst>
                </a:gridCol>
                <a:gridCol w="3096883">
                  <a:extLst>
                    <a:ext uri="{9D8B030D-6E8A-4147-A177-3AD203B41FA5}">
                      <a16:colId xmlns:a16="http://schemas.microsoft.com/office/drawing/2014/main" val="1019561172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3100607876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1804049147"/>
                    </a:ext>
                  </a:extLst>
                </a:gridCol>
                <a:gridCol w="5023724">
                  <a:extLst>
                    <a:ext uri="{9D8B030D-6E8A-4147-A177-3AD203B41FA5}">
                      <a16:colId xmlns:a16="http://schemas.microsoft.com/office/drawing/2014/main" val="51977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4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55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5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60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E4D08A-F72D-464C-BD26-9A02794EA7F5}"/>
              </a:ext>
            </a:extLst>
          </p:cNvPr>
          <p:cNvSpPr/>
          <p:nvPr/>
        </p:nvSpPr>
        <p:spPr>
          <a:xfrm>
            <a:off x="539771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FB60EC-C4DB-4EE3-9BD2-0016160D44D3}"/>
              </a:ext>
            </a:extLst>
          </p:cNvPr>
          <p:cNvSpPr/>
          <p:nvPr/>
        </p:nvSpPr>
        <p:spPr>
          <a:xfrm>
            <a:off x="3659578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582722" y="2913375"/>
            <a:ext cx="465404" cy="4711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119731" y="2375214"/>
            <a:ext cx="595143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162902" y="1447542"/>
            <a:ext cx="980473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175448" y="1438532"/>
            <a:ext cx="492232" cy="2475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1C034-56DC-48F6-AF80-75EEE58EC8B3}"/>
              </a:ext>
            </a:extLst>
          </p:cNvPr>
          <p:cNvSpPr/>
          <p:nvPr/>
        </p:nvSpPr>
        <p:spPr>
          <a:xfrm>
            <a:off x="1048181" y="259889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624E0B-FBDD-4A1C-8C48-294F2B44D8E3}"/>
              </a:ext>
            </a:extLst>
          </p:cNvPr>
          <p:cNvSpPr/>
          <p:nvPr/>
        </p:nvSpPr>
        <p:spPr>
          <a:xfrm>
            <a:off x="4063366" y="293487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B484C-87ED-4C62-8EF4-26227E526670}"/>
              </a:ext>
            </a:extLst>
          </p:cNvPr>
          <p:cNvSpPr/>
          <p:nvPr/>
        </p:nvSpPr>
        <p:spPr>
          <a:xfrm>
            <a:off x="3572213" y="291337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42C6A1-168A-4766-974F-1568F59DAD1C}"/>
              </a:ext>
            </a:extLst>
          </p:cNvPr>
          <p:cNvSpPr/>
          <p:nvPr/>
        </p:nvSpPr>
        <p:spPr>
          <a:xfrm>
            <a:off x="4124554" y="237651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EB8DF-4D93-4281-93C3-9CFE89680351}"/>
              </a:ext>
            </a:extLst>
          </p:cNvPr>
          <p:cNvSpPr/>
          <p:nvPr/>
        </p:nvSpPr>
        <p:spPr>
          <a:xfrm>
            <a:off x="3162902" y="145121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F8549-1C4A-470A-A430-043929840561}"/>
              </a:ext>
            </a:extLst>
          </p:cNvPr>
          <p:cNvSpPr/>
          <p:nvPr/>
        </p:nvSpPr>
        <p:spPr>
          <a:xfrm>
            <a:off x="629080" y="1393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3DD8E8-2B52-4F88-94D8-D30338FFA8A5}"/>
              </a:ext>
            </a:extLst>
          </p:cNvPr>
          <p:cNvSpPr/>
          <p:nvPr/>
        </p:nvSpPr>
        <p:spPr>
          <a:xfrm>
            <a:off x="4175448" y="14385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분석 </a:t>
            </a:r>
            <a:r>
              <a:rPr lang="en-US" altLang="ko-KR" dirty="0"/>
              <a:t>- </a:t>
            </a:r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1391853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5022497"/>
              </p:ext>
            </p:extLst>
          </p:nvPr>
        </p:nvGraphicFramePr>
        <p:xfrm>
          <a:off x="4740444" y="1391853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놓을 </a:t>
                      </a:r>
                      <a:r>
                        <a:rPr lang="ko-KR" altLang="en-US" sz="1000" dirty="0" err="1"/>
                        <a:t>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한 것으로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1411851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2182474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2553409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3029034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14118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21692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254340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3029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37C98CE1-9D00-4AB8-8790-842C312F5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767605" y="4679134"/>
            <a:ext cx="496818" cy="458815"/>
          </a:xfrm>
          <a:prstGeom prst="rect">
            <a:avLst/>
          </a:prstGeom>
        </p:spPr>
      </p:pic>
      <p:pic>
        <p:nvPicPr>
          <p:cNvPr id="19" name="그림 18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37616F-9339-4D99-BF8D-10C77E48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256626" y="4675936"/>
            <a:ext cx="485777" cy="458815"/>
          </a:xfrm>
          <a:prstGeom prst="rect">
            <a:avLst/>
          </a:prstGeom>
        </p:spPr>
      </p:pic>
      <p:pic>
        <p:nvPicPr>
          <p:cNvPr id="20" name="그림 19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941686D-17BE-4D82-ABB4-2C11AE89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443626" y="4680365"/>
            <a:ext cx="480256" cy="45881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AE60505-7E79-4195-9D70-57BF13071A5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2363941" y="3360552"/>
            <a:ext cx="1280396" cy="1359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FDE2B1A-0882-4E34-AF85-91CF4FABD8A7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1030688" y="3385296"/>
            <a:ext cx="1279165" cy="1308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DCAE4A1-0C1C-41B0-9947-35E0980F6D70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16200000" flipH="1">
            <a:off x="1774037" y="3950457"/>
            <a:ext cx="1275967" cy="1749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6EA9A7-5F75-43E7-947D-DE695231C476}"/>
              </a:ext>
            </a:extLst>
          </p:cNvPr>
          <p:cNvSpPr txBox="1"/>
          <p:nvPr/>
        </p:nvSpPr>
        <p:spPr>
          <a:xfrm>
            <a:off x="3291780" y="515417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E176B-16B9-4584-A362-F77546ADBBFE}"/>
              </a:ext>
            </a:extLst>
          </p:cNvPr>
          <p:cNvSpPr txBox="1"/>
          <p:nvPr/>
        </p:nvSpPr>
        <p:spPr>
          <a:xfrm>
            <a:off x="2093828" y="517135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9C09B-98EA-4759-9185-21E841C0DCAA}"/>
              </a:ext>
            </a:extLst>
          </p:cNvPr>
          <p:cNvSpPr txBox="1"/>
          <p:nvPr/>
        </p:nvSpPr>
        <p:spPr>
          <a:xfrm>
            <a:off x="730724" y="51563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79843-9502-4EBE-A1CD-E8FE1B47FF5E}"/>
              </a:ext>
            </a:extLst>
          </p:cNvPr>
          <p:cNvSpPr txBox="1"/>
          <p:nvPr/>
        </p:nvSpPr>
        <p:spPr>
          <a:xfrm>
            <a:off x="457198" y="5500584"/>
            <a:ext cx="8887487" cy="759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이동 조이스틱 설정으로 통해 원하는 이동 조작 방식을 설정할 수 도 있음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개발사에서 유저의 조작의 편의성을 위해 많은 고민을 했다고 생각함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단점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직접 눌러 보기 전까지 해당 기능이 있는지도 모르고 지나간다는 점</a:t>
            </a:r>
            <a:r>
              <a:rPr lang="en-US" altLang="ko-KR" sz="1000" dirty="0"/>
              <a:t>, </a:t>
            </a:r>
            <a:r>
              <a:rPr lang="ko-KR" altLang="en-US" sz="1000" dirty="0"/>
              <a:t>튜토리얼을 통해 유저에게 해당 기능을 알려줄 필요가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02C5F-BA65-498B-8739-0913A5671FAB}"/>
              </a:ext>
            </a:extLst>
          </p:cNvPr>
          <p:cNvSpPr/>
          <p:nvPr/>
        </p:nvSpPr>
        <p:spPr>
          <a:xfrm>
            <a:off x="2209765" y="3212909"/>
            <a:ext cx="229519" cy="1870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3841</TotalTime>
  <Words>2227</Words>
  <Application>Microsoft Office PowerPoint</Application>
  <PresentationFormat>와이드스크린</PresentationFormat>
  <Paragraphs>574</Paragraphs>
  <Slides>18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나눔고딕</vt:lpstr>
      <vt:lpstr>돋움</vt:lpstr>
      <vt:lpstr>Arial</vt:lpstr>
      <vt:lpstr>Calibri</vt:lpstr>
      <vt:lpstr>Calibri Light</vt:lpstr>
      <vt:lpstr>Gill Sans</vt:lpstr>
      <vt:lpstr>맑은 고딕</vt:lpstr>
      <vt:lpstr>Office 테마</vt:lpstr>
      <vt:lpstr>UI_기획서</vt:lpstr>
      <vt:lpstr>버전 관리</vt:lpstr>
      <vt:lpstr>간략한 설명</vt:lpstr>
      <vt:lpstr>분석 게임 소개</vt:lpstr>
      <vt:lpstr>전체 씬 분석</vt:lpstr>
      <vt:lpstr>씬 분석 - 게임 시작 화면</vt:lpstr>
      <vt:lpstr>씬 분석 - 캐릭터 선택화면</vt:lpstr>
      <vt:lpstr>씬 분석 - 캐릭터 선택 이후 화면(+전투화면)</vt:lpstr>
      <vt:lpstr>팝업 분석 - 일시 정지 &amp; 설정</vt:lpstr>
      <vt:lpstr>참고 이미지</vt:lpstr>
      <vt:lpstr>Ui 레이어 구조</vt:lpstr>
      <vt:lpstr>Ui 레이어 구조</vt:lpstr>
      <vt:lpstr>파일 작명 규칙</vt:lpstr>
      <vt:lpstr>PowerPoint 프레젠테이션</vt:lpstr>
      <vt:lpstr>PowerPoint 프레젠테이션</vt:lpstr>
      <vt:lpstr>시간 조종 관련 UI 표현 방식</vt:lpstr>
      <vt:lpstr>상인 시스템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307</cp:revision>
  <dcterms:created xsi:type="dcterms:W3CDTF">2019-10-07T05:13:37Z</dcterms:created>
  <dcterms:modified xsi:type="dcterms:W3CDTF">2019-11-28T04:25:20Z</dcterms:modified>
</cp:coreProperties>
</file>